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77" r:id="rId5"/>
    <p:sldId id="276" r:id="rId6"/>
    <p:sldId id="278" r:id="rId7"/>
    <p:sldId id="279" r:id="rId8"/>
    <p:sldId id="280" r:id="rId9"/>
    <p:sldId id="262" r:id="rId10"/>
    <p:sldId id="263" r:id="rId11"/>
    <p:sldId id="307" r:id="rId12"/>
    <p:sldId id="273" r:id="rId13"/>
    <p:sldId id="264" r:id="rId14"/>
    <p:sldId id="282" r:id="rId15"/>
    <p:sldId id="283" r:id="rId16"/>
    <p:sldId id="284" r:id="rId17"/>
    <p:sldId id="309" r:id="rId18"/>
    <p:sldId id="310" r:id="rId19"/>
    <p:sldId id="308" r:id="rId20"/>
    <p:sldId id="311" r:id="rId21"/>
    <p:sldId id="265" r:id="rId22"/>
    <p:sldId id="285" r:id="rId23"/>
    <p:sldId id="287" r:id="rId24"/>
    <p:sldId id="288" r:id="rId25"/>
    <p:sldId id="289" r:id="rId26"/>
    <p:sldId id="290" r:id="rId27"/>
    <p:sldId id="291" r:id="rId28"/>
    <p:sldId id="281" r:id="rId29"/>
    <p:sldId id="266" r:id="rId30"/>
    <p:sldId id="294" r:id="rId31"/>
    <p:sldId id="295" r:id="rId32"/>
    <p:sldId id="296" r:id="rId33"/>
    <p:sldId id="297" r:id="rId34"/>
    <p:sldId id="298" r:id="rId35"/>
    <p:sldId id="267" r:id="rId36"/>
    <p:sldId id="274" r:id="rId37"/>
    <p:sldId id="268" r:id="rId38"/>
    <p:sldId id="300" r:id="rId39"/>
    <p:sldId id="301" r:id="rId40"/>
    <p:sldId id="269" r:id="rId41"/>
    <p:sldId id="312" r:id="rId42"/>
    <p:sldId id="302" r:id="rId43"/>
    <p:sldId id="304" r:id="rId44"/>
    <p:sldId id="305" r:id="rId45"/>
    <p:sldId id="306" r:id="rId46"/>
    <p:sldId id="270" r:id="rId47"/>
    <p:sldId id="275" r:id="rId48"/>
    <p:sldId id="271" r:id="rId49"/>
    <p:sldId id="299" r:id="rId50"/>
    <p:sldId id="292" r:id="rId51"/>
    <p:sldId id="29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4"/>
    <p:restoredTop sz="94471"/>
  </p:normalViewPr>
  <p:slideViewPr>
    <p:cSldViewPr snapToGrid="0" snapToObjects="1">
      <p:cViewPr>
        <p:scale>
          <a:sx n="90" d="100"/>
          <a:sy n="90" d="100"/>
        </p:scale>
        <p:origin x="144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0BCF4-8006-D146-B897-FECE01FC0584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5A895-FE97-F344-B5F3-62841750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1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01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1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9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5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0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3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1125551" cy="50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34291" r="22528" b="45974"/>
          <a:stretch/>
        </p:blipFill>
        <p:spPr>
          <a:xfrm>
            <a:off x="11166438" y="0"/>
            <a:ext cx="1025562" cy="2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2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7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0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8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8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575CB-82FC-B344-9722-41F66F2D8CE6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9" Type="http://schemas.openxmlformats.org/officeDocument/2006/relationships/image" Target="../media/image13.png"/><Relationship Id="rId12" Type="http://schemas.openxmlformats.org/officeDocument/2006/relationships/image" Target="../media/image11.png"/><Relationship Id="rId8" Type="http://schemas.openxmlformats.org/officeDocument/2006/relationships/image" Target="../media/image12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0" Type="http://schemas.openxmlformats.org/officeDocument/2006/relationships/image" Target="../media/image14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1" Type="http://schemas.openxmlformats.org/officeDocument/2006/relationships/image" Target="../media/image11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Relationship Id="rId7" Type="http://schemas.openxmlformats.org/officeDocument/2006/relationships/image" Target="../media/image110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girshick/py-faster-rcn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oqingRen/faster_rcnn" TargetMode="External"/><Relationship Id="rId4" Type="http://schemas.openxmlformats.org/officeDocument/2006/relationships/hyperlink" Target="https://github.com/rbgirshick/py-faster-rcnn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girshick/fast-rcn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782202"/>
          </a:xfrm>
        </p:spPr>
        <p:txBody>
          <a:bodyPr/>
          <a:lstStyle/>
          <a:p>
            <a:r>
              <a:rPr lang="en-US" dirty="0" smtClean="0"/>
              <a:t>Training R-CNNs of various velocities</a:t>
            </a:r>
            <a:br>
              <a:rPr lang="en-US" dirty="0" smtClean="0"/>
            </a:br>
            <a:r>
              <a:rPr lang="en-US" sz="4000" dirty="0" smtClean="0">
                <a:solidFill>
                  <a:schemeClr val="tx2"/>
                </a:solidFill>
              </a:rPr>
              <a:t>Slow, fast, and faster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Ross </a:t>
            </a:r>
            <a:r>
              <a:rPr lang="en-US" dirty="0" err="1" smtClean="0">
                <a:latin typeface="+mj-lt"/>
              </a:rPr>
              <a:t>Girshick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Facebook AI Research (FAIR)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34291" r="22528" b="45974"/>
          <a:stretch/>
        </p:blipFill>
        <p:spPr>
          <a:xfrm>
            <a:off x="11166438" y="0"/>
            <a:ext cx="1025562" cy="291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4566"/>
            <a:ext cx="1129553" cy="5034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8277" y="6406228"/>
            <a:ext cx="583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0" u="none" strike="noStrike" dirty="0" smtClean="0">
                <a:solidFill>
                  <a:srgbClr val="000000"/>
                </a:solidFill>
                <a:effectLst/>
                <a:latin typeface="+mj-lt"/>
              </a:rPr>
              <a:t>Tools for Efficient Object Detection, ICCV 2015 Tutorial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5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98"/>
          <a:stretch/>
        </p:blipFill>
        <p:spPr>
          <a:xfrm>
            <a:off x="6997701" y="1977331"/>
            <a:ext cx="5384800" cy="3149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Fast R-CNN end-to-end?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</a:t>
            </a:r>
            <a:r>
              <a:rPr lang="en-US" dirty="0" smtClean="0">
                <a:solidFill>
                  <a:schemeClr val="accent2"/>
                </a:solidFill>
              </a:rPr>
              <a:t>one network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chemeClr val="accent2"/>
                </a:solidFill>
              </a:rPr>
              <a:t>two loss branches</a:t>
            </a:r>
          </a:p>
          <a:p>
            <a:pPr lvl="1"/>
            <a:r>
              <a:rPr lang="en-US" dirty="0" smtClean="0"/>
              <a:t>Branch 1: </a:t>
            </a:r>
            <a:r>
              <a:rPr lang="en-US" dirty="0" err="1" smtClean="0"/>
              <a:t>softmax</a:t>
            </a:r>
            <a:r>
              <a:rPr lang="en-US" dirty="0" smtClean="0"/>
              <a:t> classifier</a:t>
            </a:r>
          </a:p>
          <a:p>
            <a:pPr marL="457200" lvl="1" indent="0">
              <a:buNone/>
            </a:pPr>
            <a:r>
              <a:rPr lang="en-US" dirty="0" smtClean="0"/>
              <a:t>   			</a:t>
            </a:r>
            <a:r>
              <a:rPr lang="en-US" sz="3200" dirty="0" smtClean="0"/>
              <a:t>+</a:t>
            </a:r>
            <a:endParaRPr lang="en-US" dirty="0" smtClean="0"/>
          </a:p>
          <a:p>
            <a:pPr lvl="1"/>
            <a:r>
              <a:rPr lang="en-US" dirty="0" smtClean="0"/>
              <a:t>Branch 2: linear bounding-box </a:t>
            </a:r>
            <a:r>
              <a:rPr lang="en-US" dirty="0" err="1" smtClean="0"/>
              <a:t>regressors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Overall loss is the sum of the two loss branches</a:t>
            </a:r>
          </a:p>
          <a:p>
            <a:r>
              <a:rPr lang="en-US" dirty="0"/>
              <a:t>Fine-tune the network </a:t>
            </a:r>
            <a:r>
              <a:rPr lang="en-US" dirty="0" smtClean="0"/>
              <a:t>jointly with SGD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Optimizes features for both tasks</a:t>
            </a:r>
          </a:p>
          <a:p>
            <a:r>
              <a:rPr lang="en-US" dirty="0" smtClean="0"/>
              <a:t>Back-propagate errors all the way back to the </a:t>
            </a:r>
            <a:r>
              <a:rPr lang="en-US" dirty="0" err="1" smtClean="0"/>
              <a:t>conv</a:t>
            </a:r>
            <a:r>
              <a:rPr lang="en-US" dirty="0" smtClean="0"/>
              <a:t> layers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rallelogram 71"/>
          <p:cNvSpPr/>
          <p:nvPr/>
        </p:nvSpPr>
        <p:spPr>
          <a:xfrm>
            <a:off x="3482848" y="521258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/ backward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44546" y="1030769"/>
            <a:ext cx="2533066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+mj-lt"/>
              </a:rPr>
              <a:t>Log loss + smooth L1 loss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Up Arrow 4"/>
          <p:cNvSpPr/>
          <p:nvPr/>
        </p:nvSpPr>
        <p:spPr>
          <a:xfrm rot="2700000">
            <a:off x="5732987" y="140944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6632384" y="149583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3476752" y="506018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4542028" y="4273804"/>
            <a:ext cx="2761488" cy="1897379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+mj-lt"/>
              </a:rPr>
              <a:t>ConvNet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(applied to entire image)</a:t>
            </a:r>
          </a:p>
        </p:txBody>
      </p:sp>
      <p:sp>
        <p:nvSpPr>
          <p:cNvPr id="9" name="Parallelogram 8"/>
          <p:cNvSpPr/>
          <p:nvPr/>
        </p:nvSpPr>
        <p:spPr>
          <a:xfrm>
            <a:off x="4542028" y="3725165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Up Arrow 9"/>
          <p:cNvSpPr/>
          <p:nvPr/>
        </p:nvSpPr>
        <p:spPr>
          <a:xfrm>
            <a:off x="5739892" y="421436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4795012" y="3834892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/>
          <p:cNvSpPr/>
          <p:nvPr/>
        </p:nvSpPr>
        <p:spPr>
          <a:xfrm>
            <a:off x="5539486" y="3962908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/>
          <p:cNvSpPr/>
          <p:nvPr/>
        </p:nvSpPr>
        <p:spPr>
          <a:xfrm>
            <a:off x="6411976" y="3783460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Up Arrow 13"/>
          <p:cNvSpPr/>
          <p:nvPr/>
        </p:nvSpPr>
        <p:spPr>
          <a:xfrm>
            <a:off x="5113528" y="362458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867908" y="373602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6622288" y="367602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4958080" y="3405139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/>
          <p:cNvSpPr/>
          <p:nvPr/>
        </p:nvSpPr>
        <p:spPr>
          <a:xfrm>
            <a:off x="5755132" y="345969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arallelogram 18"/>
          <p:cNvSpPr/>
          <p:nvPr/>
        </p:nvSpPr>
        <p:spPr>
          <a:xfrm>
            <a:off x="6529705" y="344795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79500" y="1738798"/>
            <a:ext cx="931665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+mj-lt"/>
              </a:rPr>
              <a:t>Linear +</a:t>
            </a:r>
          </a:p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softmax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1" name="Up Arrow 20"/>
          <p:cNvSpPr/>
          <p:nvPr/>
        </p:nvSpPr>
        <p:spPr>
          <a:xfrm rot="2878159">
            <a:off x="5330201" y="302926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8900000">
            <a:off x="6577356" y="303630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5899871" y="308445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62959" y="2681890"/>
            <a:ext cx="114430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FCs</a:t>
            </a:r>
            <a:endParaRPr lang="en-US" dirty="0">
              <a:latin typeface="+mj-lt"/>
            </a:endParaRPr>
          </a:p>
        </p:txBody>
      </p:sp>
      <p:sp>
        <p:nvSpPr>
          <p:cNvPr id="25" name="Up Arrow 24"/>
          <p:cNvSpPr/>
          <p:nvPr/>
        </p:nvSpPr>
        <p:spPr>
          <a:xfrm rot="18900000">
            <a:off x="5494191" y="237768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2700000">
            <a:off x="6284093" y="237504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75048" y="1973861"/>
            <a:ext cx="763351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+mj-lt"/>
              </a:rPr>
              <a:t>Linear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8" name="Left Brace 27"/>
          <p:cNvSpPr/>
          <p:nvPr/>
        </p:nvSpPr>
        <p:spPr>
          <a:xfrm flipH="1">
            <a:off x="8780398" y="1367965"/>
            <a:ext cx="475150" cy="480598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219881" y="3581077"/>
            <a:ext cx="104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Trainable</a:t>
            </a:r>
            <a:endParaRPr lang="en-US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52044" y="1030769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Multi-task loss</a:t>
            </a:r>
            <a:endParaRPr lang="en-US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5851706" y="1541865"/>
            <a:ext cx="275558" cy="2743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976661" y="1495834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579930" y="2370189"/>
            <a:ext cx="275558" cy="2743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234686" y="2403767"/>
            <a:ext cx="251244" cy="25948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497627" y="3108265"/>
            <a:ext cx="275558" cy="2743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392302" y="3142048"/>
            <a:ext cx="251244" cy="25948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212894" y="3096812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933220" y="3698768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48319" y="3721955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422992" y="3629684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021029" y="4214369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267931" y="3623393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21373" y="3866561"/>
            <a:ext cx="873639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93004" y="3669052"/>
            <a:ext cx="213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External proposal algorithm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e.g. selective search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174466" y="1831441"/>
            <a:ext cx="1472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Bounding box</a:t>
            </a:r>
          </a:p>
          <a:p>
            <a:r>
              <a:rPr lang="en-US" dirty="0" err="1" smtClean="0">
                <a:latin typeface="+mj-lt"/>
              </a:rPr>
              <a:t>regressors</a:t>
            </a:r>
            <a:endParaRPr lang="en-US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48162" y="1705741"/>
            <a:ext cx="9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Proposal</a:t>
            </a:r>
            <a:br>
              <a:rPr lang="en-US" smtClean="0">
                <a:latin typeface="+mj-lt"/>
              </a:rPr>
            </a:br>
            <a:r>
              <a:rPr lang="en-US" smtClean="0">
                <a:latin typeface="+mj-lt"/>
              </a:rPr>
              <a:t>classifier</a:t>
            </a:r>
            <a:endParaRPr lang="en-US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55057" y="3255249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RoI</a:t>
            </a:r>
            <a:r>
              <a:rPr lang="en-US" dirty="0" smtClean="0">
                <a:latin typeface="+mj-lt"/>
              </a:rPr>
              <a:t> pooling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94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end-to-end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Simpler implementation</a:t>
            </a:r>
          </a:p>
          <a:p>
            <a:r>
              <a:rPr lang="en-US" dirty="0"/>
              <a:t>Faster </a:t>
            </a:r>
            <a:r>
              <a:rPr lang="en-US" dirty="0" smtClean="0"/>
              <a:t>training</a:t>
            </a:r>
            <a:endParaRPr lang="en-US" dirty="0"/>
          </a:p>
          <a:p>
            <a:pPr lvl="1"/>
            <a:r>
              <a:rPr lang="en-US" dirty="0" smtClean="0"/>
              <a:t>No reading/writing features from/to disk</a:t>
            </a:r>
          </a:p>
          <a:p>
            <a:pPr lvl="1"/>
            <a:r>
              <a:rPr lang="en-US" dirty="0" smtClean="0"/>
              <a:t>No training post hoc SVMs and bounding-box </a:t>
            </a:r>
            <a:r>
              <a:rPr lang="en-US" dirty="0" err="1" smtClean="0"/>
              <a:t>regressors</a:t>
            </a:r>
            <a:endParaRPr lang="en-US" dirty="0" smtClean="0"/>
          </a:p>
          <a:p>
            <a:r>
              <a:rPr lang="en-US" dirty="0" smtClean="0"/>
              <a:t>Optimizing a single </a:t>
            </a:r>
            <a:r>
              <a:rPr lang="en-US" dirty="0" smtClean="0">
                <a:solidFill>
                  <a:schemeClr val="accent2"/>
                </a:solidFill>
              </a:rPr>
              <a:t>multi-task objective</a:t>
            </a:r>
            <a:r>
              <a:rPr lang="en-US" dirty="0" smtClean="0"/>
              <a:t> may work better than </a:t>
            </a:r>
            <a:r>
              <a:rPr lang="en-US" dirty="0"/>
              <a:t>optimizing </a:t>
            </a:r>
            <a:r>
              <a:rPr lang="en-US" dirty="0" smtClean="0"/>
              <a:t>objectives independently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Verified empirically (see later slides)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5"/>
                </a:solidFill>
              </a:rPr>
              <a:t>End-to-end training requires overcoming two technical obstacles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#1: Differentiable </a:t>
            </a:r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Region of Interest (</a:t>
            </a: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) pooling must be (sub-)differentiable to train </a:t>
            </a:r>
            <a:r>
              <a:rPr lang="en-US" dirty="0" err="1" smtClean="0">
                <a:solidFill>
                  <a:schemeClr val="accent5"/>
                </a:solidFill>
              </a:rPr>
              <a:t>conv</a:t>
            </a:r>
            <a:r>
              <a:rPr lang="en-US" dirty="0" smtClean="0">
                <a:solidFill>
                  <a:schemeClr val="accent5"/>
                </a:solidFill>
              </a:rPr>
              <a:t> layers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Spatial Pyramid Pooling (SPP) layer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00460" y="2411619"/>
            <a:ext cx="3486664" cy="2321745"/>
            <a:chOff x="1317222" y="2024063"/>
            <a:chExt cx="3486664" cy="23217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22" y="2024063"/>
              <a:ext cx="3486664" cy="23217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559318" y="3319463"/>
              <a:ext cx="2244568" cy="904875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59318" y="3319463"/>
              <a:ext cx="2244568" cy="904875"/>
              <a:chOff x="5990420" y="4047556"/>
              <a:chExt cx="927100" cy="927100"/>
            </a:xfrm>
          </p:grpSpPr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956254" y="1543389"/>
            <a:ext cx="5348675" cy="4883214"/>
            <a:chOff x="4620566" y="1553502"/>
            <a:chExt cx="5348675" cy="4883214"/>
          </a:xfrm>
        </p:grpSpPr>
        <p:grpSp>
          <p:nvGrpSpPr>
            <p:cNvPr id="23" name="Group 22"/>
            <p:cNvGrpSpPr/>
            <p:nvPr/>
          </p:nvGrpSpPr>
          <p:grpSpPr>
            <a:xfrm>
              <a:off x="4620566" y="1553502"/>
              <a:ext cx="5348675" cy="4883214"/>
              <a:chOff x="4620566" y="1553502"/>
              <a:chExt cx="5348675" cy="488321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5427781" y="1553502"/>
                <a:ext cx="1726115" cy="4883214"/>
                <a:chOff x="6036760" y="1553502"/>
                <a:chExt cx="1726115" cy="4883214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6036760" y="1553502"/>
                  <a:ext cx="1726115" cy="1149408"/>
                  <a:chOff x="6036760" y="1553502"/>
                  <a:chExt cx="1726115" cy="1149408"/>
                </a:xfrm>
              </p:grpSpPr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6760" y="1553502"/>
                    <a:ext cx="1726115" cy="1149408"/>
                  </a:xfrm>
                  <a:prstGeom prst="rect">
                    <a:avLst/>
                  </a:prstGeom>
                </p:spPr>
              </p:pic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6651675" y="2194805"/>
                    <a:ext cx="1111200" cy="447969"/>
                    <a:chOff x="5990420" y="4047556"/>
                    <a:chExt cx="927100" cy="927100"/>
                  </a:xfrm>
                </p:grpSpPr>
                <p:sp>
                  <p:nvSpPr>
                    <p:cNvPr id="95" name="Line 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607958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Line 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04755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Line 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144408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Line 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299983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45397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61945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91752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Line 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201544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Line 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357119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51110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665094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820669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97465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6651675" y="2194805"/>
                    <a:ext cx="1111200" cy="447969"/>
                  </a:xfrm>
                  <a:prstGeom prst="rect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6036760" y="2798104"/>
                  <a:ext cx="1726115" cy="1149408"/>
                  <a:chOff x="6036760" y="1553502"/>
                  <a:chExt cx="1726115" cy="1149408"/>
                </a:xfrm>
              </p:grpSpPr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6760" y="1553502"/>
                    <a:ext cx="1726115" cy="1149408"/>
                  </a:xfrm>
                  <a:prstGeom prst="rect">
                    <a:avLst/>
                  </a:prstGeom>
                </p:spPr>
              </p:pic>
              <p:grpSp>
                <p:nvGrpSpPr>
                  <p:cNvPr id="82" name="Group 81"/>
                  <p:cNvGrpSpPr/>
                  <p:nvPr/>
                </p:nvGrpSpPr>
                <p:grpSpPr>
                  <a:xfrm>
                    <a:off x="6651675" y="2194805"/>
                    <a:ext cx="1111200" cy="447969"/>
                    <a:chOff x="5990420" y="4047556"/>
                    <a:chExt cx="927100" cy="927100"/>
                  </a:xfrm>
                </p:grpSpPr>
                <p:sp>
                  <p:nvSpPr>
                    <p:cNvPr id="84" name="Line 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607958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Line 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04755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Line 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299983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91752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Line 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357119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665094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97465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3" name="Rectangle 82"/>
                  <p:cNvSpPr/>
                  <p:nvPr/>
                </p:nvSpPr>
                <p:spPr>
                  <a:xfrm>
                    <a:off x="6651675" y="2194805"/>
                    <a:ext cx="1111200" cy="447969"/>
                  </a:xfrm>
                  <a:prstGeom prst="rect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6036760" y="4042706"/>
                  <a:ext cx="1726115" cy="1149408"/>
                  <a:chOff x="6036760" y="1553502"/>
                  <a:chExt cx="1726115" cy="1149408"/>
                </a:xfrm>
              </p:grpSpPr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6760" y="1553502"/>
                    <a:ext cx="1726115" cy="1149408"/>
                  </a:xfrm>
                  <a:prstGeom prst="rect">
                    <a:avLst/>
                  </a:prstGeom>
                </p:spPr>
              </p:pic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6651675" y="2194805"/>
                    <a:ext cx="1111200" cy="447969"/>
                    <a:chOff x="5990420" y="4047556"/>
                    <a:chExt cx="927100" cy="927100"/>
                  </a:xfrm>
                </p:grpSpPr>
                <p:sp>
                  <p:nvSpPr>
                    <p:cNvPr id="75" name="Line 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Line 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04755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45397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917520" y="4047556"/>
                      <a:ext cx="0" cy="92710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51110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990420" y="4974656"/>
                      <a:ext cx="927100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rgbClr val="00B0F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4" name="Rectangle 73"/>
                  <p:cNvSpPr/>
                  <p:nvPr/>
                </p:nvSpPr>
                <p:spPr>
                  <a:xfrm>
                    <a:off x="6651675" y="2194805"/>
                    <a:ext cx="1111200" cy="447969"/>
                  </a:xfrm>
                  <a:prstGeom prst="rect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6760" y="5287308"/>
                  <a:ext cx="1726115" cy="1149408"/>
                  <a:chOff x="6036760" y="5287308"/>
                  <a:chExt cx="1726115" cy="1149408"/>
                </a:xfrm>
              </p:grpSpPr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6760" y="5287308"/>
                    <a:ext cx="1726115" cy="1149408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/>
                  <p:cNvSpPr/>
                  <p:nvPr/>
                </p:nvSpPr>
                <p:spPr>
                  <a:xfrm>
                    <a:off x="6651675" y="5928611"/>
                    <a:ext cx="1111200" cy="447969"/>
                  </a:xfrm>
                  <a:prstGeom prst="rect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8234926" y="1668043"/>
                <a:ext cx="927100" cy="4654132"/>
                <a:chOff x="9296009" y="1665978"/>
                <a:chExt cx="927100" cy="4654132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9296009" y="1665978"/>
                  <a:ext cx="927100" cy="927100"/>
                  <a:chOff x="5990420" y="4047556"/>
                  <a:chExt cx="927100" cy="927100"/>
                </a:xfrm>
              </p:grpSpPr>
              <p:sp>
                <p:nvSpPr>
                  <p:cNvPr id="52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6607958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4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6144408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6299983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645397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6761945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69175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201544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357119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51110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665094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820669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9746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9296009" y="2909258"/>
                  <a:ext cx="927100" cy="927100"/>
                  <a:chOff x="5990420" y="4047556"/>
                  <a:chExt cx="927100" cy="927100"/>
                </a:xfrm>
              </p:grpSpPr>
              <p:sp>
                <p:nvSpPr>
                  <p:cNvPr id="44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6607958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6299983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69175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357119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665094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9746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9296009" y="4153860"/>
                  <a:ext cx="927100" cy="927100"/>
                  <a:chOff x="5990420" y="4047556"/>
                  <a:chExt cx="927100" cy="927100"/>
                </a:xfrm>
              </p:grpSpPr>
              <p:sp>
                <p:nvSpPr>
                  <p:cNvPr id="38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645397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69175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51110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9746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9296009" y="5393010"/>
                  <a:ext cx="927100" cy="927100"/>
                  <a:chOff x="5990420" y="4047556"/>
                  <a:chExt cx="927100" cy="927100"/>
                </a:xfrm>
              </p:grpSpPr>
              <p:sp>
                <p:nvSpPr>
                  <p:cNvPr id="34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0475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6917520" y="4047556"/>
                    <a:ext cx="0" cy="92710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990420" y="4974656"/>
                    <a:ext cx="92710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B0F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" name="Right Arrow 26"/>
              <p:cNvSpPr/>
              <p:nvPr/>
            </p:nvSpPr>
            <p:spPr>
              <a:xfrm>
                <a:off x="4620566" y="3746416"/>
                <a:ext cx="533400" cy="497387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7427711" y="3746416"/>
                <a:ext cx="533400" cy="497387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9435841" y="3746416"/>
                <a:ext cx="533400" cy="497387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187443" y="2906801"/>
              <a:ext cx="910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SPP layer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81395" y="2366822"/>
            <a:ext cx="237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Conv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feature map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951697" y="4733364"/>
            <a:ext cx="301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Region of Interest (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)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304929" y="3567014"/>
            <a:ext cx="177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concatenate,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fc layers …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 He, Xiangyu Zhang, Shaoqing Ren, &amp; Jian Sun. “Spatial Pyramid Pooling in Deep Convolutional Networks for Visual Recognition”. ECCV 2014.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5631" y="1258835"/>
            <a:ext cx="216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Kaiming’s</a:t>
            </a:r>
            <a:r>
              <a:rPr lang="en-US" dirty="0" smtClean="0">
                <a:latin typeface="+mj-lt"/>
              </a:rPr>
              <a:t> slides</a:t>
            </a:r>
            <a:endParaRPr lang="en-US" dirty="0">
              <a:latin typeface="+mj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615475" y="5692581"/>
            <a:ext cx="1151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from</a:t>
            </a:r>
          </a:p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Region of Interest (</a:t>
            </a:r>
            <a:r>
              <a:rPr lang="en-US" dirty="0" err="1" smtClean="0"/>
              <a:t>RoI</a:t>
            </a:r>
            <a:r>
              <a:rPr lang="en-US" dirty="0" smtClean="0"/>
              <a:t>) pooling layer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00460" y="2411619"/>
            <a:ext cx="3486664" cy="2321745"/>
            <a:chOff x="1317222" y="2024063"/>
            <a:chExt cx="3486664" cy="23217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22" y="2024063"/>
              <a:ext cx="3486664" cy="23217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559318" y="3319463"/>
              <a:ext cx="2244568" cy="904875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59318" y="3319463"/>
              <a:ext cx="2244568" cy="904875"/>
              <a:chOff x="5990420" y="4047556"/>
              <a:chExt cx="927100" cy="927100"/>
            </a:xfrm>
          </p:grpSpPr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5763469" y="3434457"/>
            <a:ext cx="1726115" cy="1149408"/>
            <a:chOff x="6036760" y="1553502"/>
            <a:chExt cx="1726115" cy="114940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760" y="1553502"/>
              <a:ext cx="1726115" cy="1149408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651675" y="2194805"/>
              <a:ext cx="1111200" cy="447969"/>
              <a:chOff x="5990420" y="4047556"/>
              <a:chExt cx="927100" cy="927100"/>
            </a:xfrm>
          </p:grpSpPr>
          <p:sp>
            <p:nvSpPr>
              <p:cNvPr id="95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6651675" y="2194805"/>
              <a:ext cx="1111200" cy="4479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70614" y="3548998"/>
            <a:ext cx="927100" cy="927100"/>
            <a:chOff x="5990420" y="4047556"/>
            <a:chExt cx="927100" cy="927100"/>
          </a:xfrm>
        </p:grpSpPr>
        <p:sp>
          <p:nvSpPr>
            <p:cNvPr id="52" name="Line 5"/>
            <p:cNvSpPr>
              <a:spLocks noChangeShapeType="1"/>
            </p:cNvSpPr>
            <p:nvPr/>
          </p:nvSpPr>
          <p:spPr bwMode="auto">
            <a:xfrm>
              <a:off x="59904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4956254" y="3736303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7763399" y="3736303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9771529" y="3736303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87076" y="2454914"/>
            <a:ext cx="1486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 pooling layer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81395" y="2366822"/>
            <a:ext cx="237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Conv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feature map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304929" y="3699969"/>
            <a:ext cx="177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fc layers …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870807" y="5388887"/>
            <a:ext cx="8450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Just a special case of the SPP layer with one pyramid level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51697" y="4733364"/>
            <a:ext cx="301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Region of Interest (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)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566629" y="4478766"/>
            <a:ext cx="1574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adapted</a:t>
            </a:r>
            <a:b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#1: Differentiable </a:t>
            </a:r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 pooling / SPP is just like max pooling, </a:t>
            </a:r>
            <a:r>
              <a:rPr lang="en-US" dirty="0" smtClean="0">
                <a:solidFill>
                  <a:schemeClr val="accent2"/>
                </a:solidFill>
              </a:rPr>
              <a:t>except that pooling regions overlap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0270" y="3588573"/>
            <a:ext cx="2433493" cy="1378030"/>
            <a:chOff x="5990419" y="4047556"/>
            <a:chExt cx="927101" cy="617538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2337175" y="4797377"/>
            <a:ext cx="2044520" cy="1695725"/>
            <a:chOff x="5990419" y="4047556"/>
            <a:chExt cx="927101" cy="617538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Line 5"/>
          <p:cNvSpPr>
            <a:spLocks noChangeShapeType="1"/>
          </p:cNvSpPr>
          <p:nvPr/>
        </p:nvSpPr>
        <p:spPr bwMode="auto">
          <a:xfrm>
            <a:off x="484446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7"/>
          <p:cNvSpPr>
            <a:spLocks noChangeShapeType="1"/>
          </p:cNvSpPr>
          <p:nvPr/>
        </p:nvSpPr>
        <p:spPr bwMode="auto">
          <a:xfrm>
            <a:off x="500925" y="3588573"/>
            <a:ext cx="2422835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>
            <a:off x="2926177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>
            <a:off x="500922" y="4966603"/>
            <a:ext cx="2422838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"/>
          <p:cNvSpPr>
            <a:spLocks noChangeShapeType="1"/>
          </p:cNvSpPr>
          <p:nvPr/>
        </p:nvSpPr>
        <p:spPr bwMode="auto">
          <a:xfrm rot="16200000">
            <a:off x="3361615" y="581963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"/>
          <p:cNvSpPr>
            <a:spLocks noChangeShapeType="1"/>
          </p:cNvSpPr>
          <p:nvPr/>
        </p:nvSpPr>
        <p:spPr bwMode="auto">
          <a:xfrm rot="16200000">
            <a:off x="1491494" y="5645234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"/>
          <p:cNvSpPr>
            <a:spLocks noChangeShapeType="1"/>
          </p:cNvSpPr>
          <p:nvPr/>
        </p:nvSpPr>
        <p:spPr bwMode="auto">
          <a:xfrm rot="16200000">
            <a:off x="3361615" y="377511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6"/>
          <p:cNvSpPr>
            <a:spLocks noChangeShapeType="1"/>
          </p:cNvSpPr>
          <p:nvPr/>
        </p:nvSpPr>
        <p:spPr bwMode="auto">
          <a:xfrm rot="16200000">
            <a:off x="3187219" y="5645237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06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#1: Differentiable </a:t>
            </a:r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 pooling / SPP is just like max pooling, </a:t>
            </a:r>
            <a:r>
              <a:rPr lang="en-US" dirty="0" smtClean="0">
                <a:solidFill>
                  <a:schemeClr val="accent2"/>
                </a:solidFill>
              </a:rPr>
              <a:t>except that pooling regions overlap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0270" y="3588573"/>
            <a:ext cx="2433493" cy="1378030"/>
            <a:chOff x="5990419" y="4047556"/>
            <a:chExt cx="927101" cy="617538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2337175" y="4797377"/>
            <a:ext cx="2044520" cy="1695725"/>
            <a:chOff x="5990419" y="4047556"/>
            <a:chExt cx="927101" cy="617538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Line 5"/>
          <p:cNvSpPr>
            <a:spLocks noChangeShapeType="1"/>
          </p:cNvSpPr>
          <p:nvPr/>
        </p:nvSpPr>
        <p:spPr bwMode="auto">
          <a:xfrm>
            <a:off x="484446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7"/>
          <p:cNvSpPr>
            <a:spLocks noChangeShapeType="1"/>
          </p:cNvSpPr>
          <p:nvPr/>
        </p:nvSpPr>
        <p:spPr bwMode="auto">
          <a:xfrm>
            <a:off x="500925" y="3588573"/>
            <a:ext cx="2422835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>
            <a:off x="2926177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>
            <a:off x="500922" y="4966603"/>
            <a:ext cx="2422838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"/>
          <p:cNvSpPr>
            <a:spLocks noChangeShapeType="1"/>
          </p:cNvSpPr>
          <p:nvPr/>
        </p:nvSpPr>
        <p:spPr bwMode="auto">
          <a:xfrm rot="16200000">
            <a:off x="3361615" y="581963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"/>
          <p:cNvSpPr>
            <a:spLocks noChangeShapeType="1"/>
          </p:cNvSpPr>
          <p:nvPr/>
        </p:nvSpPr>
        <p:spPr bwMode="auto">
          <a:xfrm rot="16200000">
            <a:off x="1491494" y="5645234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"/>
          <p:cNvSpPr>
            <a:spLocks noChangeShapeType="1"/>
          </p:cNvSpPr>
          <p:nvPr/>
        </p:nvSpPr>
        <p:spPr bwMode="auto">
          <a:xfrm rot="16200000">
            <a:off x="3361615" y="377511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6"/>
          <p:cNvSpPr>
            <a:spLocks noChangeShapeType="1"/>
          </p:cNvSpPr>
          <p:nvPr/>
        </p:nvSpPr>
        <p:spPr bwMode="auto">
          <a:xfrm rot="16200000">
            <a:off x="3187219" y="5645237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128940" y="3045345"/>
            <a:ext cx="723595" cy="701977"/>
            <a:chOff x="2350042" y="3385373"/>
            <a:chExt cx="2433493" cy="1378030"/>
          </a:xfrm>
        </p:grpSpPr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2350042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>
              <a:off x="2350045" y="338537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>
              <a:off x="4783535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2350042" y="476340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7" name="Curved Connector 46"/>
          <p:cNvCxnSpPr/>
          <p:nvPr/>
        </p:nvCxnSpPr>
        <p:spPr>
          <a:xfrm flipV="1">
            <a:off x="1707018" y="3045345"/>
            <a:ext cx="4421922" cy="543228"/>
          </a:xfrm>
          <a:prstGeom prst="curvedConnector4">
            <a:avLst>
              <a:gd name="adj1" fmla="val 141"/>
              <a:gd name="adj2" fmla="val 166396"/>
            </a:avLst>
          </a:prstGeom>
          <a:ln w="127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74956" y="2765798"/>
            <a:ext cx="14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/>
                </a:solidFill>
                <a:latin typeface="+mj-lt"/>
              </a:rPr>
              <a:t>RoI</a:t>
            </a:r>
            <a:r>
              <a:rPr lang="en-US" dirty="0" smtClean="0">
                <a:solidFill>
                  <a:schemeClr val="accent3"/>
                </a:solidFill>
                <a:latin typeface="+mj-lt"/>
              </a:rPr>
              <a:t> pooling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134766" y="3057605"/>
            <a:ext cx="714926" cy="689718"/>
            <a:chOff x="5990420" y="4665092"/>
            <a:chExt cx="309563" cy="309564"/>
          </a:xfrm>
        </p:grpSpPr>
        <p:sp>
          <p:nvSpPr>
            <p:cNvPr id="50" name="Line 5"/>
            <p:cNvSpPr>
              <a:spLocks noChangeShapeType="1"/>
            </p:cNvSpPr>
            <p:nvPr/>
          </p:nvSpPr>
          <p:spPr bwMode="auto">
            <a:xfrm>
              <a:off x="5990420" y="4665092"/>
              <a:ext cx="0" cy="309564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8"/>
            <p:cNvSpPr>
              <a:spLocks noChangeShapeType="1"/>
            </p:cNvSpPr>
            <p:nvPr/>
          </p:nvSpPr>
          <p:spPr bwMode="auto">
            <a:xfrm>
              <a:off x="6144408" y="4665092"/>
              <a:ext cx="0" cy="309563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9"/>
            <p:cNvSpPr>
              <a:spLocks noChangeShapeType="1"/>
            </p:cNvSpPr>
            <p:nvPr/>
          </p:nvSpPr>
          <p:spPr bwMode="auto">
            <a:xfrm>
              <a:off x="6299983" y="4665094"/>
              <a:ext cx="0" cy="309562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492229" y="3401391"/>
            <a:ext cx="346095" cy="346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709199" y="4287432"/>
            <a:ext cx="1212606" cy="6786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660281" y="4035117"/>
            <a:ext cx="137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</a:t>
            </a:r>
            <a:r>
              <a:rPr lang="en-US" smtClean="0"/>
              <a:t>of input</a:t>
            </a:r>
            <a:br>
              <a:rPr lang="en-US" smtClean="0"/>
            </a:br>
            <a:r>
              <a:rPr lang="en-US" smtClean="0"/>
              <a:t>activations</a:t>
            </a:r>
            <a:endParaRPr lang="en-US" dirty="0" smtClean="0"/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2335563" y="3761337"/>
            <a:ext cx="4170845" cy="796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8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#1: Differentiable </a:t>
            </a:r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 pooling / SPP is just like max pooling, </a:t>
            </a:r>
            <a:r>
              <a:rPr lang="en-US" dirty="0" smtClean="0">
                <a:solidFill>
                  <a:schemeClr val="accent2"/>
                </a:solidFill>
              </a:rPr>
              <a:t>except that pooling regions overlap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0270" y="3588573"/>
            <a:ext cx="2433493" cy="1378030"/>
            <a:chOff x="5990419" y="4047556"/>
            <a:chExt cx="927101" cy="617538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2337175" y="4797377"/>
            <a:ext cx="2044520" cy="1695725"/>
            <a:chOff x="5990419" y="4047556"/>
            <a:chExt cx="927101" cy="617538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Line 5"/>
          <p:cNvSpPr>
            <a:spLocks noChangeShapeType="1"/>
          </p:cNvSpPr>
          <p:nvPr/>
        </p:nvSpPr>
        <p:spPr bwMode="auto">
          <a:xfrm>
            <a:off x="484446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7"/>
          <p:cNvSpPr>
            <a:spLocks noChangeShapeType="1"/>
          </p:cNvSpPr>
          <p:nvPr/>
        </p:nvSpPr>
        <p:spPr bwMode="auto">
          <a:xfrm>
            <a:off x="500925" y="3588573"/>
            <a:ext cx="2422835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>
            <a:off x="2926177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>
            <a:off x="500922" y="4966603"/>
            <a:ext cx="2422838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"/>
          <p:cNvSpPr>
            <a:spLocks noChangeShapeType="1"/>
          </p:cNvSpPr>
          <p:nvPr/>
        </p:nvSpPr>
        <p:spPr bwMode="auto">
          <a:xfrm rot="16200000">
            <a:off x="3361615" y="581963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"/>
          <p:cNvSpPr>
            <a:spLocks noChangeShapeType="1"/>
          </p:cNvSpPr>
          <p:nvPr/>
        </p:nvSpPr>
        <p:spPr bwMode="auto">
          <a:xfrm rot="16200000">
            <a:off x="1491494" y="5645234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"/>
          <p:cNvSpPr>
            <a:spLocks noChangeShapeType="1"/>
          </p:cNvSpPr>
          <p:nvPr/>
        </p:nvSpPr>
        <p:spPr bwMode="auto">
          <a:xfrm rot="16200000">
            <a:off x="3361615" y="377511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6"/>
          <p:cNvSpPr>
            <a:spLocks noChangeShapeType="1"/>
          </p:cNvSpPr>
          <p:nvPr/>
        </p:nvSpPr>
        <p:spPr bwMode="auto">
          <a:xfrm rot="16200000">
            <a:off x="3187219" y="5645237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128940" y="3045345"/>
            <a:ext cx="723595" cy="701977"/>
            <a:chOff x="2350042" y="3385373"/>
            <a:chExt cx="2433493" cy="1378030"/>
          </a:xfrm>
        </p:grpSpPr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2350042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>
              <a:off x="2350045" y="338537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>
              <a:off x="4783535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2350042" y="476340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7" name="Curved Connector 46"/>
          <p:cNvCxnSpPr/>
          <p:nvPr/>
        </p:nvCxnSpPr>
        <p:spPr>
          <a:xfrm flipV="1">
            <a:off x="1707018" y="3045345"/>
            <a:ext cx="4421922" cy="543228"/>
          </a:xfrm>
          <a:prstGeom prst="curvedConnector4">
            <a:avLst>
              <a:gd name="adj1" fmla="val 141"/>
              <a:gd name="adj2" fmla="val 166396"/>
            </a:avLst>
          </a:prstGeom>
          <a:ln w="127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74956" y="2765798"/>
            <a:ext cx="14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/>
                </a:solidFill>
                <a:latin typeface="+mj-lt"/>
              </a:rPr>
              <a:t>RoI</a:t>
            </a:r>
            <a:r>
              <a:rPr lang="en-US" dirty="0" smtClean="0">
                <a:solidFill>
                  <a:schemeClr val="accent3"/>
                </a:solidFill>
                <a:latin typeface="+mj-lt"/>
              </a:rPr>
              <a:t> pooling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134766" y="3057605"/>
            <a:ext cx="714926" cy="689718"/>
            <a:chOff x="5990420" y="4665092"/>
            <a:chExt cx="309563" cy="309564"/>
          </a:xfrm>
        </p:grpSpPr>
        <p:sp>
          <p:nvSpPr>
            <p:cNvPr id="50" name="Line 5"/>
            <p:cNvSpPr>
              <a:spLocks noChangeShapeType="1"/>
            </p:cNvSpPr>
            <p:nvPr/>
          </p:nvSpPr>
          <p:spPr bwMode="auto">
            <a:xfrm>
              <a:off x="5990420" y="4665092"/>
              <a:ext cx="0" cy="309564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8"/>
            <p:cNvSpPr>
              <a:spLocks noChangeShapeType="1"/>
            </p:cNvSpPr>
            <p:nvPr/>
          </p:nvSpPr>
          <p:spPr bwMode="auto">
            <a:xfrm>
              <a:off x="6144408" y="4665092"/>
              <a:ext cx="0" cy="309563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9"/>
            <p:cNvSpPr>
              <a:spLocks noChangeShapeType="1"/>
            </p:cNvSpPr>
            <p:nvPr/>
          </p:nvSpPr>
          <p:spPr bwMode="auto">
            <a:xfrm>
              <a:off x="6299983" y="4665094"/>
              <a:ext cx="0" cy="309562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492229" y="3401391"/>
            <a:ext cx="346095" cy="346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709199" y="4287432"/>
            <a:ext cx="1212606" cy="6786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60281" y="4035117"/>
            <a:ext cx="137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</a:t>
            </a:r>
            <a:r>
              <a:rPr lang="en-US" smtClean="0"/>
              <a:t>of input</a:t>
            </a:r>
            <a:br>
              <a:rPr lang="en-US" smtClean="0"/>
            </a:br>
            <a:r>
              <a:rPr lang="en-US" smtClean="0"/>
              <a:t>activations</a:t>
            </a:r>
            <a:endParaRPr lang="en-US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335563" y="3761337"/>
            <a:ext cx="4170845" cy="796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/>
          <p:nvPr/>
        </p:nvCxnSpPr>
        <p:spPr>
          <a:xfrm rot="10800000" flipV="1">
            <a:off x="2717064" y="3588569"/>
            <a:ext cx="3789344" cy="1045372"/>
          </a:xfrm>
          <a:prstGeom prst="curvedConnector3">
            <a:avLst>
              <a:gd name="adj1" fmla="val 100192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546619" y="3279709"/>
                <a:ext cx="1468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9" y="3279709"/>
                <a:ext cx="146841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444187" y="4595697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187" y="4595697"/>
                <a:ext cx="5638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406038" y="3384733"/>
                <a:ext cx="552459" cy="349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38" y="3384733"/>
                <a:ext cx="552459" cy="349326"/>
              </a:xfrm>
              <a:prstGeom prst="rect">
                <a:avLst/>
              </a:prstGeom>
              <a:blipFill rotWithShape="0">
                <a:blip r:embed="rId1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/>
          <p:cNvCxnSpPr/>
          <p:nvPr/>
        </p:nvCxnSpPr>
        <p:spPr>
          <a:xfrm rot="10800000" flipV="1">
            <a:off x="7109501" y="6395205"/>
            <a:ext cx="597278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697625" y="6190219"/>
            <a:ext cx="455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max pooling “switch” (</a:t>
            </a:r>
            <a:r>
              <a:rPr lang="en-US" i="1" dirty="0" smtClean="0">
                <a:latin typeface="+mj-lt"/>
              </a:rPr>
              <a:t>i.e.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argmax</a:t>
            </a:r>
            <a:r>
              <a:rPr lang="en-US" dirty="0" smtClean="0">
                <a:latin typeface="+mj-lt"/>
              </a:rPr>
              <a:t> back-pointer)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4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#1: Differentiable </a:t>
            </a:r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 pooling / SPP is just like max pooling, </a:t>
            </a:r>
            <a:r>
              <a:rPr lang="en-US" dirty="0" smtClean="0">
                <a:solidFill>
                  <a:schemeClr val="accent2"/>
                </a:solidFill>
              </a:rPr>
              <a:t>except that pooling regions overlap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0270" y="3588573"/>
            <a:ext cx="2433493" cy="1378030"/>
            <a:chOff x="5990419" y="4047556"/>
            <a:chExt cx="927101" cy="617538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34766" y="3057605"/>
            <a:ext cx="714926" cy="689718"/>
            <a:chOff x="5990420" y="4665092"/>
            <a:chExt cx="309563" cy="309564"/>
          </a:xfrm>
        </p:grpSpPr>
        <p:sp>
          <p:nvSpPr>
            <p:cNvPr id="23" name="Line 5"/>
            <p:cNvSpPr>
              <a:spLocks noChangeShapeType="1"/>
            </p:cNvSpPr>
            <p:nvPr/>
          </p:nvSpPr>
          <p:spPr bwMode="auto">
            <a:xfrm>
              <a:off x="5990420" y="4665092"/>
              <a:ext cx="0" cy="309564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6144408" y="4665092"/>
              <a:ext cx="0" cy="309563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6299983" y="4665094"/>
              <a:ext cx="0" cy="309562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2337175" y="4797377"/>
            <a:ext cx="2044520" cy="1695725"/>
            <a:chOff x="5990419" y="4047556"/>
            <a:chExt cx="927101" cy="617538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Line 5"/>
          <p:cNvSpPr>
            <a:spLocks noChangeShapeType="1"/>
          </p:cNvSpPr>
          <p:nvPr/>
        </p:nvSpPr>
        <p:spPr bwMode="auto">
          <a:xfrm>
            <a:off x="484446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7"/>
          <p:cNvSpPr>
            <a:spLocks noChangeShapeType="1"/>
          </p:cNvSpPr>
          <p:nvPr/>
        </p:nvSpPr>
        <p:spPr bwMode="auto">
          <a:xfrm>
            <a:off x="500925" y="3588573"/>
            <a:ext cx="2422835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>
            <a:off x="2926177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>
            <a:off x="500922" y="4966603"/>
            <a:ext cx="2422838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"/>
          <p:cNvSpPr>
            <a:spLocks noChangeShapeType="1"/>
          </p:cNvSpPr>
          <p:nvPr/>
        </p:nvSpPr>
        <p:spPr bwMode="auto">
          <a:xfrm rot="16200000">
            <a:off x="3361615" y="581963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"/>
          <p:cNvSpPr>
            <a:spLocks noChangeShapeType="1"/>
          </p:cNvSpPr>
          <p:nvPr/>
        </p:nvSpPr>
        <p:spPr bwMode="auto">
          <a:xfrm rot="16200000">
            <a:off x="1491494" y="5645234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"/>
          <p:cNvSpPr>
            <a:spLocks noChangeShapeType="1"/>
          </p:cNvSpPr>
          <p:nvPr/>
        </p:nvSpPr>
        <p:spPr bwMode="auto">
          <a:xfrm rot="16200000">
            <a:off x="3361615" y="377511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6"/>
          <p:cNvSpPr>
            <a:spLocks noChangeShapeType="1"/>
          </p:cNvSpPr>
          <p:nvPr/>
        </p:nvSpPr>
        <p:spPr bwMode="auto">
          <a:xfrm rot="16200000">
            <a:off x="3187219" y="5645237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128940" y="3045345"/>
            <a:ext cx="723595" cy="701977"/>
            <a:chOff x="2350042" y="3385373"/>
            <a:chExt cx="2433493" cy="1378030"/>
          </a:xfrm>
        </p:grpSpPr>
        <p:sp>
          <p:nvSpPr>
            <p:cNvPr id="76" name="Line 5"/>
            <p:cNvSpPr>
              <a:spLocks noChangeShapeType="1"/>
            </p:cNvSpPr>
            <p:nvPr/>
          </p:nvSpPr>
          <p:spPr bwMode="auto">
            <a:xfrm>
              <a:off x="2350042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"/>
            <p:cNvSpPr>
              <a:spLocks noChangeShapeType="1"/>
            </p:cNvSpPr>
            <p:nvPr/>
          </p:nvSpPr>
          <p:spPr bwMode="auto">
            <a:xfrm>
              <a:off x="2350045" y="338537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12"/>
            <p:cNvSpPr>
              <a:spLocks noChangeShapeType="1"/>
            </p:cNvSpPr>
            <p:nvPr/>
          </p:nvSpPr>
          <p:spPr bwMode="auto">
            <a:xfrm>
              <a:off x="4783535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16"/>
            <p:cNvSpPr>
              <a:spLocks noChangeShapeType="1"/>
            </p:cNvSpPr>
            <p:nvPr/>
          </p:nvSpPr>
          <p:spPr bwMode="auto">
            <a:xfrm>
              <a:off x="2350042" y="476340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136445" y="3920330"/>
            <a:ext cx="710457" cy="685407"/>
            <a:chOff x="5990420" y="4665092"/>
            <a:chExt cx="309563" cy="309564"/>
          </a:xfrm>
        </p:grpSpPr>
        <p:sp>
          <p:nvSpPr>
            <p:cNvPr id="102" name="Line 5"/>
            <p:cNvSpPr>
              <a:spLocks noChangeShapeType="1"/>
            </p:cNvSpPr>
            <p:nvPr/>
          </p:nvSpPr>
          <p:spPr bwMode="auto">
            <a:xfrm>
              <a:off x="5990420" y="4665092"/>
              <a:ext cx="0" cy="309564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8"/>
            <p:cNvSpPr>
              <a:spLocks noChangeShapeType="1"/>
            </p:cNvSpPr>
            <p:nvPr/>
          </p:nvSpPr>
          <p:spPr bwMode="auto">
            <a:xfrm>
              <a:off x="6144408" y="4665092"/>
              <a:ext cx="0" cy="309563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"/>
            <p:cNvSpPr>
              <a:spLocks noChangeShapeType="1"/>
            </p:cNvSpPr>
            <p:nvPr/>
          </p:nvSpPr>
          <p:spPr bwMode="auto">
            <a:xfrm>
              <a:off x="6299983" y="4665094"/>
              <a:ext cx="0" cy="309562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130620" y="3908149"/>
            <a:ext cx="719071" cy="697588"/>
            <a:chOff x="2350042" y="3385373"/>
            <a:chExt cx="2433493" cy="1378030"/>
          </a:xfrm>
        </p:grpSpPr>
        <p:sp>
          <p:nvSpPr>
            <p:cNvPr id="109" name="Line 5"/>
            <p:cNvSpPr>
              <a:spLocks noChangeShapeType="1"/>
            </p:cNvSpPr>
            <p:nvPr/>
          </p:nvSpPr>
          <p:spPr bwMode="auto">
            <a:xfrm>
              <a:off x="2350042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7"/>
            <p:cNvSpPr>
              <a:spLocks noChangeShapeType="1"/>
            </p:cNvSpPr>
            <p:nvPr/>
          </p:nvSpPr>
          <p:spPr bwMode="auto">
            <a:xfrm>
              <a:off x="2350045" y="338537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2"/>
            <p:cNvSpPr>
              <a:spLocks noChangeShapeType="1"/>
            </p:cNvSpPr>
            <p:nvPr/>
          </p:nvSpPr>
          <p:spPr bwMode="auto">
            <a:xfrm>
              <a:off x="4783535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6"/>
            <p:cNvSpPr>
              <a:spLocks noChangeShapeType="1"/>
            </p:cNvSpPr>
            <p:nvPr/>
          </p:nvSpPr>
          <p:spPr bwMode="auto">
            <a:xfrm>
              <a:off x="2350042" y="476340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15" name="Curved Connector 114"/>
          <p:cNvCxnSpPr>
            <a:endCxn id="76" idx="0"/>
          </p:cNvCxnSpPr>
          <p:nvPr/>
        </p:nvCxnSpPr>
        <p:spPr>
          <a:xfrm flipV="1">
            <a:off x="1707018" y="3045345"/>
            <a:ext cx="4421922" cy="543228"/>
          </a:xfrm>
          <a:prstGeom prst="curvedConnector4">
            <a:avLst>
              <a:gd name="adj1" fmla="val 141"/>
              <a:gd name="adj2" fmla="val 166396"/>
            </a:avLst>
          </a:prstGeom>
          <a:ln w="127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75" idx="0"/>
          </p:cNvCxnSpPr>
          <p:nvPr/>
        </p:nvCxnSpPr>
        <p:spPr>
          <a:xfrm flipV="1">
            <a:off x="4209478" y="4622975"/>
            <a:ext cx="2413284" cy="2044521"/>
          </a:xfrm>
          <a:prstGeom prst="curvedConnector3">
            <a:avLst>
              <a:gd name="adj1" fmla="val 100179"/>
            </a:avLst>
          </a:prstGeom>
          <a:ln w="127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174956" y="2765798"/>
            <a:ext cx="14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/>
                </a:solidFill>
                <a:latin typeface="+mj-lt"/>
              </a:rPr>
              <a:t>RoI</a:t>
            </a:r>
            <a:r>
              <a:rPr lang="en-US" dirty="0" smtClean="0">
                <a:solidFill>
                  <a:schemeClr val="accent3"/>
                </a:solidFill>
                <a:latin typeface="+mj-lt"/>
              </a:rPr>
              <a:t> pooling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265725" y="6438394"/>
            <a:ext cx="14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/>
                </a:solidFill>
                <a:latin typeface="+mj-lt"/>
              </a:rPr>
              <a:t>RoI</a:t>
            </a:r>
            <a:r>
              <a:rPr lang="en-US" dirty="0" smtClean="0">
                <a:solidFill>
                  <a:schemeClr val="accent3"/>
                </a:solidFill>
                <a:latin typeface="+mj-lt"/>
              </a:rPr>
              <a:t> pooling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37" name="Curved Connector 136"/>
          <p:cNvCxnSpPr/>
          <p:nvPr/>
        </p:nvCxnSpPr>
        <p:spPr>
          <a:xfrm rot="10800000" flipV="1">
            <a:off x="2717064" y="3588569"/>
            <a:ext cx="3789344" cy="1045372"/>
          </a:xfrm>
          <a:prstGeom prst="curvedConnector3">
            <a:avLst>
              <a:gd name="adj1" fmla="val 100192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/>
          <p:nvPr/>
        </p:nvCxnSpPr>
        <p:spPr>
          <a:xfrm rot="10800000" flipV="1">
            <a:off x="2824484" y="4107760"/>
            <a:ext cx="3328518" cy="647117"/>
          </a:xfrm>
          <a:prstGeom prst="curvedConnector3">
            <a:avLst>
              <a:gd name="adj1" fmla="val 79608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3546619" y="3279709"/>
                <a:ext cx="1468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9" y="3279709"/>
                <a:ext cx="146841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3514009" y="3865388"/>
                <a:ext cx="1468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009" y="3865388"/>
                <a:ext cx="146841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2444187" y="4595697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187" y="4595697"/>
                <a:ext cx="56387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6406038" y="3384733"/>
                <a:ext cx="552459" cy="349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38" y="3384733"/>
                <a:ext cx="552459" cy="349326"/>
              </a:xfrm>
              <a:prstGeom prst="rect">
                <a:avLst/>
              </a:prstGeom>
              <a:blipFill rotWithShape="0">
                <a:blip r:embed="rId11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6058885" y="3892892"/>
                <a:ext cx="547714" cy="349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85" y="3892892"/>
                <a:ext cx="547714" cy="349326"/>
              </a:xfrm>
              <a:prstGeom prst="rect">
                <a:avLst/>
              </a:prstGeom>
              <a:blipFill rotWithShape="0">
                <a:blip r:embed="rId1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/>
              <p:cNvSpPr/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Rectangle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/>
              <p:cNvSpPr/>
              <p:nvPr/>
            </p:nvSpPr>
            <p:spPr>
              <a:xfrm>
                <a:off x="6276567" y="4558115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8" name="Rectangle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567" y="4558115"/>
                <a:ext cx="42319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urved Connector 179"/>
          <p:cNvCxnSpPr/>
          <p:nvPr/>
        </p:nvCxnSpPr>
        <p:spPr>
          <a:xfrm rot="10800000" flipV="1">
            <a:off x="7109501" y="6395205"/>
            <a:ext cx="597278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7697625" y="6190219"/>
            <a:ext cx="455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max pooling “switch” (</a:t>
            </a:r>
            <a:r>
              <a:rPr lang="en-US" i="1" dirty="0" smtClean="0">
                <a:latin typeface="+mj-lt"/>
              </a:rPr>
              <a:t>i.e.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argmax</a:t>
            </a:r>
            <a:r>
              <a:rPr lang="en-US" dirty="0" smtClean="0">
                <a:latin typeface="+mj-lt"/>
              </a:rPr>
              <a:t> back-pointer)</a:t>
            </a:r>
            <a:endParaRPr lang="en-US" dirty="0">
              <a:latin typeface="+mj-l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7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Kaiming</a:t>
            </a:r>
            <a:r>
              <a:rPr lang="en-US" dirty="0" smtClean="0"/>
              <a:t> just covered inference</a:t>
            </a:r>
          </a:p>
          <a:p>
            <a:endParaRPr lang="en-US" dirty="0" smtClean="0"/>
          </a:p>
          <a:p>
            <a:r>
              <a:rPr lang="en-US" dirty="0" smtClean="0"/>
              <a:t>This section covers</a:t>
            </a:r>
          </a:p>
          <a:p>
            <a:pPr lvl="1"/>
            <a:r>
              <a:rPr lang="en-US" dirty="0" smtClean="0"/>
              <a:t>A brief review of the slow R-CNN and SPP-net training pipelines</a:t>
            </a:r>
          </a:p>
          <a:p>
            <a:pPr lvl="1"/>
            <a:r>
              <a:rPr lang="en-US" dirty="0" smtClean="0"/>
              <a:t>Training Fast R-CNN detectors</a:t>
            </a:r>
          </a:p>
          <a:p>
            <a:pPr lvl="1"/>
            <a:r>
              <a:rPr lang="en-US" dirty="0" smtClean="0"/>
              <a:t>Training Region Proposal Networks (RPNs) and Faster R-CNN detectors</a:t>
            </a:r>
          </a:p>
        </p:txBody>
      </p:sp>
    </p:spTree>
    <p:extLst>
      <p:ext uri="{BB962C8B-B14F-4D97-AF65-F5344CB8AC3E}">
        <p14:creationId xmlns:p14="http://schemas.microsoft.com/office/powerpoint/2010/main" val="10037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#1: Differentiable </a:t>
            </a:r>
            <a:r>
              <a:rPr lang="en-US" dirty="0" err="1" smtClean="0"/>
              <a:t>RoI</a:t>
            </a:r>
            <a:r>
              <a:rPr lang="en-US" dirty="0" smtClean="0"/>
              <a:t>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 pooling / SPP is just like max pooling, </a:t>
            </a:r>
            <a:r>
              <a:rPr lang="en-US" dirty="0" smtClean="0">
                <a:solidFill>
                  <a:schemeClr val="accent2"/>
                </a:solidFill>
              </a:rPr>
              <a:t>except that pooling regions overlap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0270" y="3588573"/>
            <a:ext cx="2433493" cy="1378030"/>
            <a:chOff x="5990419" y="4047556"/>
            <a:chExt cx="927101" cy="617538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34766" y="3057605"/>
            <a:ext cx="714926" cy="689718"/>
            <a:chOff x="5990420" y="4665092"/>
            <a:chExt cx="309563" cy="309564"/>
          </a:xfrm>
        </p:grpSpPr>
        <p:sp>
          <p:nvSpPr>
            <p:cNvPr id="23" name="Line 5"/>
            <p:cNvSpPr>
              <a:spLocks noChangeShapeType="1"/>
            </p:cNvSpPr>
            <p:nvPr/>
          </p:nvSpPr>
          <p:spPr bwMode="auto">
            <a:xfrm>
              <a:off x="5990420" y="4665092"/>
              <a:ext cx="0" cy="309564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6144408" y="4665092"/>
              <a:ext cx="0" cy="309563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6299983" y="4665094"/>
              <a:ext cx="0" cy="309562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2337175" y="4797377"/>
            <a:ext cx="2044520" cy="1695725"/>
            <a:chOff x="5990419" y="4047556"/>
            <a:chExt cx="927101" cy="617538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>
              <a:off x="5990419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617538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5990419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Line 5"/>
          <p:cNvSpPr>
            <a:spLocks noChangeShapeType="1"/>
          </p:cNvSpPr>
          <p:nvPr/>
        </p:nvSpPr>
        <p:spPr bwMode="auto">
          <a:xfrm>
            <a:off x="484446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7"/>
          <p:cNvSpPr>
            <a:spLocks noChangeShapeType="1"/>
          </p:cNvSpPr>
          <p:nvPr/>
        </p:nvSpPr>
        <p:spPr bwMode="auto">
          <a:xfrm>
            <a:off x="500925" y="3588573"/>
            <a:ext cx="2422835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>
            <a:off x="2926177" y="3588573"/>
            <a:ext cx="0" cy="137803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16"/>
          <p:cNvSpPr>
            <a:spLocks noChangeShapeType="1"/>
          </p:cNvSpPr>
          <p:nvPr/>
        </p:nvSpPr>
        <p:spPr bwMode="auto">
          <a:xfrm>
            <a:off x="500922" y="4966603"/>
            <a:ext cx="2422838" cy="0"/>
          </a:xfrm>
          <a:prstGeom prst="line">
            <a:avLst/>
          </a:prstGeom>
          <a:noFill/>
          <a:ln w="222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"/>
          <p:cNvSpPr>
            <a:spLocks noChangeShapeType="1"/>
          </p:cNvSpPr>
          <p:nvPr/>
        </p:nvSpPr>
        <p:spPr bwMode="auto">
          <a:xfrm rot="16200000">
            <a:off x="3361615" y="581963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7"/>
          <p:cNvSpPr>
            <a:spLocks noChangeShapeType="1"/>
          </p:cNvSpPr>
          <p:nvPr/>
        </p:nvSpPr>
        <p:spPr bwMode="auto">
          <a:xfrm rot="16200000">
            <a:off x="1491494" y="5645234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"/>
          <p:cNvSpPr>
            <a:spLocks noChangeShapeType="1"/>
          </p:cNvSpPr>
          <p:nvPr/>
        </p:nvSpPr>
        <p:spPr bwMode="auto">
          <a:xfrm rot="16200000">
            <a:off x="3361615" y="3775113"/>
            <a:ext cx="0" cy="1695725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6"/>
          <p:cNvSpPr>
            <a:spLocks noChangeShapeType="1"/>
          </p:cNvSpPr>
          <p:nvPr/>
        </p:nvSpPr>
        <p:spPr bwMode="auto">
          <a:xfrm rot="16200000">
            <a:off x="3187219" y="5645237"/>
            <a:ext cx="2044518" cy="0"/>
          </a:xfrm>
          <a:prstGeom prst="line">
            <a:avLst/>
          </a:prstGeom>
          <a:noFill/>
          <a:ln w="22225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128940" y="3045345"/>
            <a:ext cx="723595" cy="701977"/>
            <a:chOff x="2350042" y="3385373"/>
            <a:chExt cx="2433493" cy="1378030"/>
          </a:xfrm>
        </p:grpSpPr>
        <p:sp>
          <p:nvSpPr>
            <p:cNvPr id="76" name="Line 5"/>
            <p:cNvSpPr>
              <a:spLocks noChangeShapeType="1"/>
            </p:cNvSpPr>
            <p:nvPr/>
          </p:nvSpPr>
          <p:spPr bwMode="auto">
            <a:xfrm>
              <a:off x="2350042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"/>
            <p:cNvSpPr>
              <a:spLocks noChangeShapeType="1"/>
            </p:cNvSpPr>
            <p:nvPr/>
          </p:nvSpPr>
          <p:spPr bwMode="auto">
            <a:xfrm>
              <a:off x="2350045" y="338537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12"/>
            <p:cNvSpPr>
              <a:spLocks noChangeShapeType="1"/>
            </p:cNvSpPr>
            <p:nvPr/>
          </p:nvSpPr>
          <p:spPr bwMode="auto">
            <a:xfrm>
              <a:off x="4783535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16"/>
            <p:cNvSpPr>
              <a:spLocks noChangeShapeType="1"/>
            </p:cNvSpPr>
            <p:nvPr/>
          </p:nvSpPr>
          <p:spPr bwMode="auto">
            <a:xfrm>
              <a:off x="2350042" y="476340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136445" y="3920330"/>
            <a:ext cx="710457" cy="685407"/>
            <a:chOff x="5990420" y="4665092"/>
            <a:chExt cx="309563" cy="309564"/>
          </a:xfrm>
        </p:grpSpPr>
        <p:sp>
          <p:nvSpPr>
            <p:cNvPr id="102" name="Line 5"/>
            <p:cNvSpPr>
              <a:spLocks noChangeShapeType="1"/>
            </p:cNvSpPr>
            <p:nvPr/>
          </p:nvSpPr>
          <p:spPr bwMode="auto">
            <a:xfrm>
              <a:off x="5990420" y="4665092"/>
              <a:ext cx="0" cy="309564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8"/>
            <p:cNvSpPr>
              <a:spLocks noChangeShapeType="1"/>
            </p:cNvSpPr>
            <p:nvPr/>
          </p:nvSpPr>
          <p:spPr bwMode="auto">
            <a:xfrm>
              <a:off x="6144408" y="4665092"/>
              <a:ext cx="0" cy="309563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"/>
            <p:cNvSpPr>
              <a:spLocks noChangeShapeType="1"/>
            </p:cNvSpPr>
            <p:nvPr/>
          </p:nvSpPr>
          <p:spPr bwMode="auto">
            <a:xfrm>
              <a:off x="6299983" y="4665094"/>
              <a:ext cx="0" cy="309562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309563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130620" y="3908149"/>
            <a:ext cx="719071" cy="697588"/>
            <a:chOff x="2350042" y="3385373"/>
            <a:chExt cx="2433493" cy="1378030"/>
          </a:xfrm>
        </p:grpSpPr>
        <p:sp>
          <p:nvSpPr>
            <p:cNvPr id="109" name="Line 5"/>
            <p:cNvSpPr>
              <a:spLocks noChangeShapeType="1"/>
            </p:cNvSpPr>
            <p:nvPr/>
          </p:nvSpPr>
          <p:spPr bwMode="auto">
            <a:xfrm>
              <a:off x="2350042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7"/>
            <p:cNvSpPr>
              <a:spLocks noChangeShapeType="1"/>
            </p:cNvSpPr>
            <p:nvPr/>
          </p:nvSpPr>
          <p:spPr bwMode="auto">
            <a:xfrm>
              <a:off x="2350045" y="338537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2"/>
            <p:cNvSpPr>
              <a:spLocks noChangeShapeType="1"/>
            </p:cNvSpPr>
            <p:nvPr/>
          </p:nvSpPr>
          <p:spPr bwMode="auto">
            <a:xfrm>
              <a:off x="4783535" y="3385373"/>
              <a:ext cx="0" cy="137803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6"/>
            <p:cNvSpPr>
              <a:spLocks noChangeShapeType="1"/>
            </p:cNvSpPr>
            <p:nvPr/>
          </p:nvSpPr>
          <p:spPr bwMode="auto">
            <a:xfrm>
              <a:off x="2350042" y="4763403"/>
              <a:ext cx="2433490" cy="0"/>
            </a:xfrm>
            <a:prstGeom prst="line">
              <a:avLst/>
            </a:prstGeom>
            <a:noFill/>
            <a:ln w="22225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15" name="Curved Connector 114"/>
          <p:cNvCxnSpPr>
            <a:endCxn id="76" idx="0"/>
          </p:cNvCxnSpPr>
          <p:nvPr/>
        </p:nvCxnSpPr>
        <p:spPr>
          <a:xfrm flipV="1">
            <a:off x="1707018" y="3045345"/>
            <a:ext cx="4421922" cy="543228"/>
          </a:xfrm>
          <a:prstGeom prst="curvedConnector4">
            <a:avLst>
              <a:gd name="adj1" fmla="val 141"/>
              <a:gd name="adj2" fmla="val 166396"/>
            </a:avLst>
          </a:prstGeom>
          <a:ln w="127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75" idx="0"/>
          </p:cNvCxnSpPr>
          <p:nvPr/>
        </p:nvCxnSpPr>
        <p:spPr>
          <a:xfrm flipV="1">
            <a:off x="4209478" y="4622975"/>
            <a:ext cx="2413284" cy="2044521"/>
          </a:xfrm>
          <a:prstGeom prst="curvedConnector3">
            <a:avLst>
              <a:gd name="adj1" fmla="val 100179"/>
            </a:avLst>
          </a:prstGeom>
          <a:ln w="127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174956" y="2765798"/>
            <a:ext cx="14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/>
                </a:solidFill>
                <a:latin typeface="+mj-lt"/>
              </a:rPr>
              <a:t>RoI</a:t>
            </a:r>
            <a:r>
              <a:rPr lang="en-US" dirty="0" smtClean="0">
                <a:solidFill>
                  <a:schemeClr val="accent3"/>
                </a:solidFill>
                <a:latin typeface="+mj-lt"/>
              </a:rPr>
              <a:t> pooling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265725" y="6438394"/>
            <a:ext cx="14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/>
                </a:solidFill>
                <a:latin typeface="+mj-lt"/>
              </a:rPr>
              <a:t>RoI</a:t>
            </a:r>
            <a:r>
              <a:rPr lang="en-US" dirty="0" smtClean="0">
                <a:solidFill>
                  <a:schemeClr val="accent3"/>
                </a:solidFill>
                <a:latin typeface="+mj-lt"/>
              </a:rPr>
              <a:t> pooling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37" name="Curved Connector 136"/>
          <p:cNvCxnSpPr/>
          <p:nvPr/>
        </p:nvCxnSpPr>
        <p:spPr>
          <a:xfrm rot="10800000" flipV="1">
            <a:off x="2717064" y="3588569"/>
            <a:ext cx="3789344" cy="1045372"/>
          </a:xfrm>
          <a:prstGeom prst="curvedConnector3">
            <a:avLst>
              <a:gd name="adj1" fmla="val 100192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/>
          <p:nvPr/>
        </p:nvCxnSpPr>
        <p:spPr>
          <a:xfrm rot="10800000" flipV="1">
            <a:off x="2824484" y="4107760"/>
            <a:ext cx="3328518" cy="647117"/>
          </a:xfrm>
          <a:prstGeom prst="curvedConnector3">
            <a:avLst>
              <a:gd name="adj1" fmla="val 79608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3546619" y="3279709"/>
                <a:ext cx="1468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9" y="3279709"/>
                <a:ext cx="146841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3514009" y="3865388"/>
                <a:ext cx="1468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009" y="3865388"/>
                <a:ext cx="146841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8000901" y="4328320"/>
                <a:ext cx="17572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00000"/>
                    </a:solidFill>
                  </a:rPr>
                  <a:t>Over regions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</a:rPr>
                  <a:t>locations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𝑗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01" y="4328320"/>
                <a:ext cx="1757212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460" t="-4310" r="-2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7103254" y="4328320"/>
                <a:ext cx="8996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B05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B050"/>
                        </a:solidFill>
                        <a:latin typeface="Cambria Math" charset="0"/>
                      </a:rPr>
                      <m:t>artial</m:t>
                    </m:r>
                  </m:oMath>
                </a14:m>
                <a:endParaRPr lang="en-US" sz="2000" b="0" i="0" dirty="0" smtClean="0">
                  <a:solidFill>
                    <a:srgbClr val="00B050"/>
                  </a:solidFill>
                  <a:latin typeface="Cambria Math" charset="0"/>
                </a:endParaRPr>
              </a:p>
              <a:p>
                <a:r>
                  <a:rPr lang="en-US" sz="2000" b="0" dirty="0" smtClean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254" y="4328320"/>
                <a:ext cx="899605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675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9232479" y="2806036"/>
                <a:ext cx="18869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030A0"/>
                    </a:solidFill>
                  </a:rPr>
                  <a:t>1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000" dirty="0" smtClean="0">
                    <a:solidFill>
                      <a:srgbClr val="7030A0"/>
                    </a:solidFill>
                  </a:rPr>
                  <a:t> “pooled”</a:t>
                </a:r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i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solidFill>
                      <a:srgbClr val="7030A0"/>
                    </a:solidFill>
                  </a:rPr>
                  <a:t>; 0 o/w</a:t>
                </a:r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479" y="2806036"/>
                <a:ext cx="1886927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3560" t="-4310" r="-323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/>
          <p:cNvSpPr txBox="1"/>
          <p:nvPr/>
        </p:nvSpPr>
        <p:spPr>
          <a:xfrm>
            <a:off x="10798297" y="4328320"/>
            <a:ext cx="1415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4768AC"/>
                </a:solidFill>
              </a:rPr>
              <a:t>Partial from</a:t>
            </a:r>
          </a:p>
          <a:p>
            <a:r>
              <a:rPr lang="en-US" sz="2000" dirty="0" smtClean="0">
                <a:solidFill>
                  <a:srgbClr val="4768AC"/>
                </a:solidFill>
              </a:rPr>
              <a:t>next layer</a:t>
            </a:r>
            <a:endParaRPr lang="en-US" sz="2000" dirty="0">
              <a:solidFill>
                <a:srgbClr val="4768A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7122622" y="3275661"/>
                <a:ext cx="4682885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4768AC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4768AC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4768AC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4768AC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4768A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4768AC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4768AC"/>
                                          </a:solidFill>
                                          <a:latin typeface="Cambria Math" charset="0"/>
                                        </a:rPr>
                                        <m:t>𝑟𝑗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22" y="3275661"/>
                <a:ext cx="4682885" cy="1094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50" y="4902340"/>
                <a:ext cx="428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12" y="6283019"/>
                <a:ext cx="42319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2444187" y="4595697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187" y="4595697"/>
                <a:ext cx="56387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6406038" y="3384733"/>
                <a:ext cx="552459" cy="349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38" y="3384733"/>
                <a:ext cx="552459" cy="349326"/>
              </a:xfrm>
              <a:prstGeom prst="rect">
                <a:avLst/>
              </a:prstGeom>
              <a:blipFill rotWithShape="0"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6058885" y="3892892"/>
                <a:ext cx="547714" cy="349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768AC"/>
                              </a:solidFill>
                              <a:latin typeface="Cambria Math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85" y="3892892"/>
                <a:ext cx="547714" cy="349326"/>
              </a:xfrm>
              <a:prstGeom prst="rect">
                <a:avLst/>
              </a:prstGeom>
              <a:blipFill rotWithShape="0">
                <a:blip r:embed="rId1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/>
              <p:cNvSpPr/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Rectangle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95" y="2630928"/>
                <a:ext cx="42851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/>
              <p:cNvSpPr/>
              <p:nvPr/>
            </p:nvSpPr>
            <p:spPr>
              <a:xfrm>
                <a:off x="6276567" y="4558115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8" name="Rectangle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567" y="4558115"/>
                <a:ext cx="42319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urved Connector 179"/>
          <p:cNvCxnSpPr/>
          <p:nvPr/>
        </p:nvCxnSpPr>
        <p:spPr>
          <a:xfrm rot="10800000" flipV="1">
            <a:off x="7109501" y="6395205"/>
            <a:ext cx="597278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7697625" y="6190219"/>
            <a:ext cx="455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max pooling “switch” (</a:t>
            </a:r>
            <a:r>
              <a:rPr lang="en-US" i="1" dirty="0" smtClean="0">
                <a:latin typeface="+mj-lt"/>
              </a:rPr>
              <a:t>i.e.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argmax</a:t>
            </a:r>
            <a:r>
              <a:rPr lang="en-US" dirty="0" smtClean="0">
                <a:latin typeface="+mj-lt"/>
              </a:rPr>
              <a:t> back-pointer)</a:t>
            </a:r>
            <a:endParaRPr lang="en-US" dirty="0">
              <a:latin typeface="+mj-l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#2: Making SGD steps 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</a:t>
            </a:r>
            <a:r>
              <a:rPr lang="en-US" dirty="0" smtClean="0">
                <a:solidFill>
                  <a:schemeClr val="accent5"/>
                </a:solidFill>
              </a:rPr>
              <a:t>low R-CNN and SPP-net use </a:t>
            </a:r>
            <a:r>
              <a:rPr lang="en-US" dirty="0" smtClean="0">
                <a:solidFill>
                  <a:schemeClr val="accent2"/>
                </a:solidFill>
              </a:rPr>
              <a:t>region-wise </a:t>
            </a:r>
            <a:r>
              <a:rPr lang="en-US" dirty="0">
                <a:solidFill>
                  <a:schemeClr val="accent2"/>
                </a:solidFill>
              </a:rPr>
              <a:t>sampling </a:t>
            </a:r>
            <a:r>
              <a:rPr lang="en-US" dirty="0" smtClean="0">
                <a:solidFill>
                  <a:schemeClr val="accent5"/>
                </a:solidFill>
              </a:rPr>
              <a:t>to make mini-batches</a:t>
            </a:r>
          </a:p>
          <a:p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Sample 128 example </a:t>
            </a:r>
            <a:r>
              <a:rPr lang="en-US" dirty="0" err="1" smtClean="0"/>
              <a:t>RoIs</a:t>
            </a:r>
            <a:r>
              <a:rPr lang="en-US" dirty="0" smtClean="0"/>
              <a:t> uniformly at random</a:t>
            </a:r>
          </a:p>
          <a:p>
            <a:r>
              <a:rPr lang="en-US" dirty="0" smtClean="0"/>
              <a:t>Examples will come from </a:t>
            </a:r>
            <a:r>
              <a:rPr lang="en-US" dirty="0" smtClean="0">
                <a:solidFill>
                  <a:schemeClr val="accent2"/>
                </a:solidFill>
              </a:rPr>
              <a:t>different images with high probability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90" y="4317056"/>
            <a:ext cx="1673781" cy="167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53" y="4317056"/>
            <a:ext cx="1676138" cy="1676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82" y="4401897"/>
            <a:ext cx="2231708" cy="1673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681" y="49573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22083" y="4467886"/>
            <a:ext cx="358219" cy="77090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2401192" y="5359239"/>
            <a:ext cx="517766" cy="3105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18958" y="4778971"/>
            <a:ext cx="721885" cy="459816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97720" y="5156043"/>
            <a:ext cx="589801" cy="632263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49139" y="4416031"/>
            <a:ext cx="685973" cy="5532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93824" y="4878974"/>
            <a:ext cx="745612" cy="180612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13519" y="4623428"/>
            <a:ext cx="1155323" cy="73581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24428" y="4973788"/>
            <a:ext cx="358219" cy="77090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992499" y="6363794"/>
            <a:ext cx="1809946" cy="369332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SGD mini-batch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19" idx="0"/>
          </p:cNvCxnSpPr>
          <p:nvPr/>
        </p:nvCxnSpPr>
        <p:spPr>
          <a:xfrm>
            <a:off x="3279900" y="5238787"/>
            <a:ext cx="2617572" cy="1125007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2"/>
            <a:endCxn id="19" idx="0"/>
          </p:cNvCxnSpPr>
          <p:nvPr/>
        </p:nvCxnSpPr>
        <p:spPr>
          <a:xfrm flipH="1">
            <a:off x="5897472" y="5059586"/>
            <a:ext cx="69158" cy="1304208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49469" y="498665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26736" y="499018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44024" y="498665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cxnSp>
        <p:nvCxnSpPr>
          <p:cNvPr id="34" name="Straight Arrow Connector 33"/>
          <p:cNvCxnSpPr>
            <a:stCxn id="15" idx="1"/>
            <a:endCxn id="19" idx="0"/>
          </p:cNvCxnSpPr>
          <p:nvPr/>
        </p:nvCxnSpPr>
        <p:spPr>
          <a:xfrm flipH="1">
            <a:off x="5897472" y="5359239"/>
            <a:ext cx="3426956" cy="1004555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#2: Making SGD steps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Note the receptive field for one example </a:t>
            </a:r>
            <a:r>
              <a:rPr lang="en-US" dirty="0" err="1" smtClean="0">
                <a:solidFill>
                  <a:schemeClr val="accent5"/>
                </a:solidFill>
              </a:rPr>
              <a:t>RoI</a:t>
            </a:r>
            <a:r>
              <a:rPr lang="en-US" dirty="0" smtClean="0">
                <a:solidFill>
                  <a:schemeClr val="accent5"/>
                </a:solidFill>
              </a:rPr>
              <a:t> is often very large</a:t>
            </a:r>
          </a:p>
          <a:p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Worst case: </a:t>
            </a:r>
            <a:r>
              <a:rPr lang="en-US" dirty="0" smtClean="0">
                <a:solidFill>
                  <a:schemeClr val="accent2"/>
                </a:solidFill>
              </a:rPr>
              <a:t>the receptive field is the entire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3408045"/>
            <a:ext cx="3449955" cy="34499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20160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86" y="3408045"/>
            <a:ext cx="3449955" cy="344995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694690" y="3408044"/>
            <a:ext cx="3160951" cy="304355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RoI’s</a:t>
            </a:r>
            <a:r>
              <a:rPr lang="en-US" dirty="0" smtClean="0"/>
              <a:t> receptive field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240201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6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#2: Making SGD steps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Worst case cost per mini-batch (crude model of computational complexity)</a:t>
            </a:r>
          </a:p>
          <a:p>
            <a:pPr marL="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128*600*1000 / (128*224 *224) = </a:t>
            </a:r>
            <a:r>
              <a:rPr lang="en-US" dirty="0" smtClean="0">
                <a:solidFill>
                  <a:schemeClr val="accent2"/>
                </a:solidFill>
              </a:rPr>
              <a:t>12x 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r>
              <a:rPr lang="en-US" dirty="0" smtClean="0">
                <a:solidFill>
                  <a:schemeClr val="accent2"/>
                </a:solidFill>
              </a:rPr>
              <a:t> computation than slow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3408045"/>
            <a:ext cx="3449955" cy="34499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20160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86" y="3408045"/>
            <a:ext cx="3449955" cy="344995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694690" y="3408044"/>
            <a:ext cx="3160951" cy="304355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RoI’s</a:t>
            </a:r>
            <a:r>
              <a:rPr lang="en-US" dirty="0" smtClean="0"/>
              <a:t> receptive field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240201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2621" y="2573434"/>
            <a:ext cx="1705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input size for Fast R-CNN</a:t>
            </a:r>
            <a:endParaRPr lang="en-US" sz="1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0160" y="2573434"/>
            <a:ext cx="1737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input size </a:t>
            </a:r>
            <a:r>
              <a:rPr lang="en-US" sz="1200" smtClean="0">
                <a:latin typeface="+mj-lt"/>
              </a:rPr>
              <a:t>for slow R-CNN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2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#2: Making SGD steps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Solution: use </a:t>
            </a:r>
            <a:r>
              <a:rPr lang="en-US" dirty="0" smtClean="0">
                <a:solidFill>
                  <a:schemeClr val="accent2"/>
                </a:solidFill>
              </a:rPr>
              <a:t>hierarchical sampling </a:t>
            </a:r>
            <a:r>
              <a:rPr lang="en-US" dirty="0" smtClean="0">
                <a:solidFill>
                  <a:schemeClr val="accent5"/>
                </a:solidFill>
              </a:rPr>
              <a:t>to build mini-batches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955616"/>
            <a:ext cx="1673781" cy="167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653" y="2955616"/>
            <a:ext cx="1676138" cy="1676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682" y="3040457"/>
            <a:ext cx="2231708" cy="1673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5481" y="359593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4883" y="3106446"/>
            <a:ext cx="358219" cy="77090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673992" y="3997799"/>
            <a:ext cx="517766" cy="3105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91758" y="3417531"/>
            <a:ext cx="721885" cy="459816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70520" y="3794603"/>
            <a:ext cx="589801" cy="632263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21939" y="3054591"/>
            <a:ext cx="685973" cy="5532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66624" y="3517534"/>
            <a:ext cx="745612" cy="180612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86319" y="3261988"/>
            <a:ext cx="1155323" cy="73581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97228" y="3612348"/>
            <a:ext cx="358219" cy="77090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61451" y="4824340"/>
            <a:ext cx="2180461" cy="369332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22269" y="362521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-56090" y="362874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200390" y="362521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 </a:t>
            </a:r>
            <a:endParaRPr lang="en-US"/>
          </a:p>
        </p:txBody>
      </p:sp>
      <p:cxnSp>
        <p:nvCxnSpPr>
          <p:cNvPr id="254" name="Straight Arrow Connector 253"/>
          <p:cNvCxnSpPr>
            <a:stCxn id="4" idx="2"/>
            <a:endCxn id="16" idx="1"/>
          </p:cNvCxnSpPr>
          <p:nvPr/>
        </p:nvCxnSpPr>
        <p:spPr>
          <a:xfrm>
            <a:off x="1150581" y="4629397"/>
            <a:ext cx="1810870" cy="379609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6" idx="2"/>
            <a:endCxn id="16" idx="3"/>
          </p:cNvCxnSpPr>
          <p:nvPr/>
        </p:nvCxnSpPr>
        <p:spPr>
          <a:xfrm flipH="1">
            <a:off x="5141912" y="4714238"/>
            <a:ext cx="1942624" cy="294768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4" name="Picture 2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416" y="5224152"/>
            <a:ext cx="777429" cy="772774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484" y="5224152"/>
            <a:ext cx="1039396" cy="776020"/>
          </a:xfrm>
          <a:prstGeom prst="rect">
            <a:avLst/>
          </a:prstGeom>
        </p:spPr>
      </p:pic>
      <p:cxnSp>
        <p:nvCxnSpPr>
          <p:cNvPr id="266" name="Straight Arrow Connector 265"/>
          <p:cNvCxnSpPr>
            <a:endCxn id="268" idx="0"/>
          </p:cNvCxnSpPr>
          <p:nvPr/>
        </p:nvCxnSpPr>
        <p:spPr>
          <a:xfrm>
            <a:off x="3232957" y="5680986"/>
            <a:ext cx="905730" cy="688994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3048456" y="6369980"/>
            <a:ext cx="2180461" cy="369332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SGD mini-batch</a:t>
            </a:r>
            <a:endParaRPr lang="en-US" dirty="0"/>
          </a:p>
        </p:txBody>
      </p:sp>
      <p:cxnSp>
        <p:nvCxnSpPr>
          <p:cNvPr id="271" name="Straight Arrow Connector 270"/>
          <p:cNvCxnSpPr>
            <a:endCxn id="268" idx="0"/>
          </p:cNvCxnSpPr>
          <p:nvPr/>
        </p:nvCxnSpPr>
        <p:spPr>
          <a:xfrm>
            <a:off x="3685822" y="5680986"/>
            <a:ext cx="452865" cy="688994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268" idx="0"/>
          </p:cNvCxnSpPr>
          <p:nvPr/>
        </p:nvCxnSpPr>
        <p:spPr>
          <a:xfrm flipH="1">
            <a:off x="4138687" y="5680986"/>
            <a:ext cx="82639" cy="688994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endCxn id="268" idx="0"/>
          </p:cNvCxnSpPr>
          <p:nvPr/>
        </p:nvCxnSpPr>
        <p:spPr>
          <a:xfrm flipH="1">
            <a:off x="4138687" y="5843705"/>
            <a:ext cx="606034" cy="526275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8632901" y="2955616"/>
            <a:ext cx="3569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Sample a 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small number of images</a:t>
            </a:r>
            <a:r>
              <a:rPr lang="en-US" sz="2400" dirty="0" smtClean="0">
                <a:latin typeface="+mj-lt"/>
              </a:rPr>
              <a:t> (2)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Sample 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many examples from each image</a:t>
            </a:r>
            <a:r>
              <a:rPr lang="en-US" sz="2400" dirty="0" smtClean="0">
                <a:latin typeface="+mj-lt"/>
              </a:rPr>
              <a:t> (64</a:t>
            </a:r>
            <a:r>
              <a:rPr lang="en-US" sz="2400" dirty="0">
                <a:latin typeface="+mj-lt"/>
              </a:rPr>
              <a:t>) 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#2: Making SGD steps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Use the test-time trick from SPP-net during training</a:t>
            </a:r>
          </a:p>
          <a:p>
            <a:pPr marL="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/>
              <a:t>S</a:t>
            </a:r>
            <a:r>
              <a:rPr lang="en-US" dirty="0" smtClean="0"/>
              <a:t>hare computation between overlapping examples from the same image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3408045"/>
            <a:ext cx="3449955" cy="34499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20160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86" y="3408045"/>
            <a:ext cx="3449955" cy="344995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405686" y="3408044"/>
            <a:ext cx="3449955" cy="344995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Union of </a:t>
            </a:r>
            <a:r>
              <a:rPr lang="en-US" dirty="0" err="1" smtClean="0"/>
              <a:t>RoIs’</a:t>
            </a:r>
            <a:r>
              <a:rPr lang="en-US" dirty="0" smtClean="0"/>
              <a:t> receptive fields</a:t>
            </a:r>
          </a:p>
          <a:p>
            <a:pPr algn="ctr"/>
            <a:r>
              <a:rPr lang="en-US" dirty="0" smtClean="0"/>
              <a:t>(shared computation)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04720" y="3514791"/>
            <a:ext cx="1527563" cy="171969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11877" y="4929821"/>
            <a:ext cx="2365917" cy="8918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22733" y="4154737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07293" y="3408043"/>
            <a:ext cx="1527563" cy="171969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314450" y="4823073"/>
            <a:ext cx="2365917" cy="8918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#2: Making SGD steps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Cost per mini-batch compared to slow R-CNN (same crude cost model)</a:t>
            </a:r>
          </a:p>
          <a:p>
            <a:pPr marL="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2*600*1000 </a:t>
            </a:r>
            <a:r>
              <a:rPr lang="en-US" dirty="0"/>
              <a:t>/ </a:t>
            </a:r>
            <a:r>
              <a:rPr lang="en-US" dirty="0" smtClean="0"/>
              <a:t>(128*224*224)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2"/>
                </a:solidFill>
              </a:rPr>
              <a:t>0.19x &lt; </a:t>
            </a:r>
            <a:r>
              <a:rPr lang="en-US" dirty="0">
                <a:solidFill>
                  <a:schemeClr val="accent2"/>
                </a:solidFill>
              </a:rPr>
              <a:t>computation </a:t>
            </a:r>
            <a:r>
              <a:rPr lang="en-US" dirty="0" smtClean="0">
                <a:solidFill>
                  <a:schemeClr val="accent2"/>
                </a:solidFill>
              </a:rPr>
              <a:t>than </a:t>
            </a:r>
            <a:r>
              <a:rPr lang="en-US" dirty="0">
                <a:solidFill>
                  <a:schemeClr val="accent2"/>
                </a:solidFill>
              </a:rPr>
              <a:t>slow </a:t>
            </a:r>
            <a:r>
              <a:rPr lang="en-US" dirty="0" smtClean="0">
                <a:solidFill>
                  <a:schemeClr val="accent2"/>
                </a:solidFill>
              </a:rPr>
              <a:t>R-CNN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3408045"/>
            <a:ext cx="3449955" cy="34499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20160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86" y="3408045"/>
            <a:ext cx="3449955" cy="344995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405686" y="3408044"/>
            <a:ext cx="3449955" cy="344995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Union of </a:t>
            </a:r>
            <a:r>
              <a:rPr lang="en-US" dirty="0" err="1" smtClean="0"/>
              <a:t>RoIs’</a:t>
            </a:r>
            <a:r>
              <a:rPr lang="en-US" dirty="0" smtClean="0"/>
              <a:t> receptive fields</a:t>
            </a:r>
          </a:p>
          <a:p>
            <a:pPr algn="ctr"/>
            <a:r>
              <a:rPr lang="en-US" dirty="0" smtClean="0"/>
              <a:t>(shared </a:t>
            </a:r>
            <a:r>
              <a:rPr lang="en-US" dirty="0" err="1" smtClean="0"/>
              <a:t>computaiton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04720" y="3514791"/>
            <a:ext cx="1527563" cy="171969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11877" y="4929821"/>
            <a:ext cx="2365917" cy="8918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22733" y="4154737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07293" y="3408043"/>
            <a:ext cx="1527563" cy="171969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314450" y="4823073"/>
            <a:ext cx="2365917" cy="8918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4125" y="2573434"/>
            <a:ext cx="1705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input size for Fast R-CNN</a:t>
            </a:r>
            <a:endParaRPr lang="en-US" sz="12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15360" y="2573434"/>
            <a:ext cx="1737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input size </a:t>
            </a:r>
            <a:r>
              <a:rPr lang="en-US" sz="1200" smtClean="0">
                <a:latin typeface="+mj-lt"/>
              </a:rPr>
              <a:t>for slow R-CNN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#2: Making SGD steps 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Are the examples from just 2 images diverse enough?</a:t>
            </a:r>
          </a:p>
          <a:p>
            <a:pPr marL="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Concern: examples from the sample image may be too </a:t>
            </a:r>
            <a:r>
              <a:rPr lang="en-US" dirty="0" smtClean="0">
                <a:solidFill>
                  <a:schemeClr val="accent2"/>
                </a:solidFill>
              </a:rPr>
              <a:t>correlated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3408045"/>
            <a:ext cx="3449955" cy="34499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20160" y="4261485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86" y="3408045"/>
            <a:ext cx="3449955" cy="344995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405686" y="3408044"/>
            <a:ext cx="3449955" cy="344995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Union of </a:t>
            </a:r>
            <a:r>
              <a:rPr lang="en-US" dirty="0" err="1" smtClean="0"/>
              <a:t>RoIs’</a:t>
            </a:r>
            <a:r>
              <a:rPr lang="en-US" dirty="0" smtClean="0"/>
              <a:t> receptive fields</a:t>
            </a:r>
          </a:p>
          <a:p>
            <a:pPr algn="ctr"/>
            <a:r>
              <a:rPr lang="en-US" dirty="0" smtClean="0"/>
              <a:t>(shared computation)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04720" y="3514791"/>
            <a:ext cx="1527563" cy="171969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11877" y="4929821"/>
            <a:ext cx="2365917" cy="8918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22733" y="4154737"/>
            <a:ext cx="1527563" cy="97300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07293" y="3408043"/>
            <a:ext cx="1527563" cy="171969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314450" y="4823073"/>
            <a:ext cx="2365917" cy="89185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RoI</a:t>
            </a:r>
            <a:r>
              <a:rPr lang="en-US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R-CNN 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Better training time and testing time with better accuracy than slow R-CNN or SPP-net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Training time: </a:t>
            </a:r>
            <a:r>
              <a:rPr lang="en-US" dirty="0" smtClean="0">
                <a:solidFill>
                  <a:schemeClr val="accent2"/>
                </a:solidFill>
              </a:rPr>
              <a:t>84 hours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6"/>
                </a:solidFill>
              </a:rPr>
              <a:t>25.5 hours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/>
                </a:solidFill>
              </a:rPr>
              <a:t>8.75 hours (Fast R-CNN)</a:t>
            </a:r>
          </a:p>
          <a:p>
            <a:r>
              <a:rPr lang="en-US" dirty="0" smtClean="0"/>
              <a:t>VOC07 test </a:t>
            </a:r>
            <a:r>
              <a:rPr lang="en-US" dirty="0" err="1" smtClean="0"/>
              <a:t>mAP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2"/>
                </a:solidFill>
              </a:rPr>
              <a:t>66.0% </a:t>
            </a:r>
            <a:r>
              <a:rPr lang="en-US" dirty="0"/>
              <a:t>/ </a:t>
            </a:r>
            <a:r>
              <a:rPr lang="en-US" dirty="0" smtClean="0">
                <a:solidFill>
                  <a:schemeClr val="accent6"/>
                </a:solidFill>
              </a:rPr>
              <a:t>63.1% </a:t>
            </a:r>
            <a:r>
              <a:rPr lang="en-US" dirty="0"/>
              <a:t>/ </a:t>
            </a:r>
            <a:r>
              <a:rPr lang="en-US" dirty="0" smtClean="0">
                <a:solidFill>
                  <a:schemeClr val="accent5"/>
                </a:solidFill>
              </a:rPr>
              <a:t>68.1%</a:t>
            </a:r>
          </a:p>
          <a:p>
            <a:r>
              <a:rPr lang="en-US" dirty="0" smtClean="0"/>
              <a:t>Testing time per image: </a:t>
            </a:r>
            <a:r>
              <a:rPr lang="en-US" dirty="0" smtClean="0">
                <a:solidFill>
                  <a:schemeClr val="accent2"/>
                </a:solidFill>
              </a:rPr>
              <a:t>47s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6"/>
                </a:solidFill>
              </a:rPr>
              <a:t>2.3s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/>
                </a:solidFill>
              </a:rPr>
              <a:t>0.32s</a:t>
            </a:r>
            <a:endParaRPr lang="en-US" dirty="0" smtClean="0"/>
          </a:p>
          <a:p>
            <a:pPr lvl="1"/>
            <a:r>
              <a:rPr lang="en-US" dirty="0" smtClean="0"/>
              <a:t>Plus 0.2 to </a:t>
            </a:r>
            <a:r>
              <a:rPr lang="en-US" dirty="0" smtClean="0"/>
              <a:t>&gt; 2s </a:t>
            </a:r>
            <a:r>
              <a:rPr lang="en-US" dirty="0" smtClean="0"/>
              <a:t>per image depending on proposal method</a:t>
            </a:r>
          </a:p>
          <a:p>
            <a:pPr lvl="1"/>
            <a:r>
              <a:rPr lang="en-US" dirty="0" smtClean="0"/>
              <a:t>With selective search:</a:t>
            </a:r>
            <a:r>
              <a:rPr lang="en-US" dirty="0" smtClean="0">
                <a:solidFill>
                  <a:schemeClr val="accent2"/>
                </a:solidFill>
              </a:rPr>
              <a:t> 49s </a:t>
            </a:r>
            <a:r>
              <a:rPr lang="en-US" dirty="0"/>
              <a:t>/ </a:t>
            </a:r>
            <a:r>
              <a:rPr lang="en-US" dirty="0" smtClean="0">
                <a:solidFill>
                  <a:schemeClr val="accent6"/>
                </a:solidFill>
              </a:rPr>
              <a:t>4.3s </a:t>
            </a:r>
            <a:r>
              <a:rPr lang="en-US" dirty="0"/>
              <a:t>/ </a:t>
            </a:r>
            <a:r>
              <a:rPr lang="en-US" dirty="0" smtClean="0">
                <a:solidFill>
                  <a:schemeClr val="accent5"/>
                </a:solidFill>
              </a:rPr>
              <a:t>2.32s</a:t>
            </a:r>
          </a:p>
          <a:p>
            <a:pPr marL="0" indent="0">
              <a:buNone/>
            </a:pPr>
            <a:endParaRPr lang="en-US" sz="1200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accent3"/>
                </a:solidFill>
              </a:rPr>
              <a:t>Updated numbers from the ICCV paper based on implementation improvements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End-to-end training is important for very deep networks</a:t>
            </a:r>
          </a:p>
          <a:p>
            <a:r>
              <a:rPr lang="en-US" dirty="0" err="1" smtClean="0"/>
              <a:t>Softmax</a:t>
            </a:r>
            <a:r>
              <a:rPr lang="en-US" dirty="0" smtClean="0"/>
              <a:t> is a fine replacement for SVMs</a:t>
            </a:r>
          </a:p>
          <a:p>
            <a:r>
              <a:rPr lang="en-US" dirty="0" smtClean="0"/>
              <a:t>Multi-task training is beneficial</a:t>
            </a:r>
          </a:p>
          <a:p>
            <a:r>
              <a:rPr lang="en-US" dirty="0" smtClean="0"/>
              <a:t>Single-scale testing is a good tradeoff (noted by </a:t>
            </a:r>
            <a:r>
              <a:rPr lang="en-US" dirty="0" err="1" smtClean="0"/>
              <a:t>Kaiming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Fast training and testing enables new experiments</a:t>
            </a:r>
          </a:p>
          <a:p>
            <a:pPr lvl="1"/>
            <a:r>
              <a:rPr lang="en-US" dirty="0" smtClean="0"/>
              <a:t>Comparing proposals</a:t>
            </a:r>
          </a:p>
        </p:txBody>
      </p:sp>
    </p:spTree>
    <p:extLst>
      <p:ext uri="{BB962C8B-B14F-4D97-AF65-F5344CB8AC3E}">
        <p14:creationId xmlns:p14="http://schemas.microsoft.com/office/powerpoint/2010/main" val="212347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the slow R-CNN training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Steps for training a slow R-CNN detector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[offline]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/>
              <a:t>⃪ </a:t>
            </a:r>
            <a:r>
              <a:rPr lang="en-US" dirty="0" smtClean="0"/>
              <a:t>Pre-train a </a:t>
            </a:r>
            <a:r>
              <a:rPr lang="en-US" dirty="0" err="1" smtClean="0"/>
              <a:t>ConvNet</a:t>
            </a:r>
            <a:r>
              <a:rPr lang="en-US" dirty="0" smtClean="0"/>
              <a:t> for </a:t>
            </a:r>
            <a:r>
              <a:rPr lang="en-US" dirty="0" err="1" smtClean="0"/>
              <a:t>ImageNet</a:t>
            </a:r>
            <a:r>
              <a:rPr lang="en-US" dirty="0" smtClean="0"/>
              <a:t>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dirty="0" smtClean="0"/>
              <a:t>’ ⃪ </a:t>
            </a:r>
            <a:r>
              <a:rPr lang="en-US" dirty="0" smtClean="0">
                <a:solidFill>
                  <a:schemeClr val="accent2"/>
                </a:solidFill>
              </a:rPr>
              <a:t>Fine-tune</a:t>
            </a: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dirty="0" smtClean="0"/>
              <a:t> for object detection (</a:t>
            </a:r>
            <a:r>
              <a:rPr lang="en-US" dirty="0" err="1" smtClean="0"/>
              <a:t>softmax</a:t>
            </a:r>
            <a:r>
              <a:rPr lang="en-US" dirty="0" smtClean="0"/>
              <a:t> classifier + log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 ⃪ </a:t>
            </a:r>
            <a:r>
              <a:rPr lang="en-US" dirty="0" smtClean="0"/>
              <a:t>Cache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feature vectors to disk using </a:t>
            </a:r>
            <a:r>
              <a:rPr lang="en-US" i="1" dirty="0" smtClean="0"/>
              <a:t>M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post hoc linear SVMs</a:t>
            </a:r>
            <a:r>
              <a:rPr lang="en-US" dirty="0" smtClean="0"/>
              <a:t> on </a:t>
            </a:r>
            <a:r>
              <a:rPr lang="en-US" i="1" dirty="0" smtClean="0"/>
              <a:t>F</a:t>
            </a:r>
            <a:r>
              <a:rPr lang="en-US" dirty="0" smtClean="0"/>
              <a:t> (hinge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post hoc linear bounding-box </a:t>
            </a:r>
            <a:r>
              <a:rPr lang="en-US" dirty="0" err="1" smtClean="0">
                <a:solidFill>
                  <a:schemeClr val="accent2"/>
                </a:solidFill>
              </a:rPr>
              <a:t>regressors</a:t>
            </a:r>
            <a:r>
              <a:rPr lang="en-US" dirty="0" smtClean="0"/>
              <a:t> on </a:t>
            </a:r>
            <a:r>
              <a:rPr lang="en-US" i="1" dirty="0" smtClean="0"/>
              <a:t>F</a:t>
            </a:r>
            <a:r>
              <a:rPr lang="en-US" dirty="0" smtClean="0"/>
              <a:t> (squared loss)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1" y="6550223"/>
            <a:ext cx="1135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J Donahue, T Darrell, J Malik. “Rich Feature Hierarchies for Accurate Object Detection and Semantic Segmentation”. CVPR 2014.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benefits of end-to-end training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dirty="0" smtClean="0"/>
              <a:t> = VGG16</a:t>
            </a:r>
          </a:p>
          <a:p>
            <a:r>
              <a:rPr lang="en-US" dirty="0" smtClean="0"/>
              <a:t>Training layers &gt;= conv3_1 yields 1.4x faster SGD steps, small </a:t>
            </a:r>
            <a:r>
              <a:rPr lang="en-US" dirty="0" err="1" smtClean="0"/>
              <a:t>mAP</a:t>
            </a:r>
            <a:r>
              <a:rPr lang="en-US" dirty="0" smtClean="0"/>
              <a:t> loss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22" y="1727200"/>
            <a:ext cx="9552155" cy="2328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6880" y="1604447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  <a:latin typeface="+mj-lt"/>
              </a:rPr>
              <a:t>Using </a:t>
            </a:r>
            <a:r>
              <a:rPr lang="en-US" dirty="0" smtClean="0">
                <a:solidFill>
                  <a:schemeClr val="accent2"/>
                </a:solidFill>
                <a:latin typeface="+mj-lt"/>
              </a:rPr>
              <a:t>5 scales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1680" y="1604447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  <a:latin typeface="+mj-lt"/>
              </a:rPr>
              <a:t>Using </a:t>
            </a:r>
            <a:r>
              <a:rPr lang="en-US">
                <a:solidFill>
                  <a:schemeClr val="accent2"/>
                </a:solidFill>
                <a:latin typeface="+mj-lt"/>
              </a:rPr>
              <a:t>1</a:t>
            </a:r>
            <a:r>
              <a:rPr lang="en-US" smtClean="0">
                <a:solidFill>
                  <a:schemeClr val="accent2"/>
                </a:solidFill>
                <a:latin typeface="+mj-lt"/>
              </a:rPr>
              <a:t> scale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is a good SVM replacement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VOC07 test </a:t>
            </a:r>
            <a:r>
              <a:rPr lang="en-US" dirty="0" err="1" smtClean="0"/>
              <a:t>mAP</a:t>
            </a:r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dirty="0" smtClean="0"/>
              <a:t> = VGG16,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VGG_CNN_M_1024,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Caffe</a:t>
            </a:r>
            <a:r>
              <a:rPr lang="en-US" dirty="0" smtClean="0"/>
              <a:t>/</a:t>
            </a:r>
            <a:r>
              <a:rPr lang="en-US" dirty="0" err="1" smtClean="0"/>
              <a:t>AlexNet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89" y="1690688"/>
            <a:ext cx="7662985" cy="212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 training is beneficial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dirty="0" smtClean="0"/>
              <a:t> = </a:t>
            </a:r>
            <a:r>
              <a:rPr lang="en-US" dirty="0" smtClean="0"/>
              <a:t>VGG16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17056" y="1825625"/>
            <a:ext cx="7098506" cy="2446140"/>
            <a:chOff x="3469116" y="1740098"/>
            <a:chExt cx="5859114" cy="19161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8252"/>
            <a:stretch/>
          </p:blipFill>
          <p:spPr>
            <a:xfrm>
              <a:off x="3469116" y="1740098"/>
              <a:ext cx="2645935" cy="19161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73339" r="249"/>
            <a:stretch/>
          </p:blipFill>
          <p:spPr>
            <a:xfrm>
              <a:off x="6115050" y="1740098"/>
              <a:ext cx="3213180" cy="1916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6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Single-scale testing a good tradeoff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dirty="0" smtClean="0"/>
              <a:t> = VGG16,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VGG_CNN_M_1024,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Caffe</a:t>
            </a:r>
            <a:r>
              <a:rPr lang="en-US" dirty="0" smtClean="0"/>
              <a:t>/</a:t>
            </a:r>
            <a:r>
              <a:rPr lang="en-US" dirty="0" err="1" smtClean="0"/>
              <a:t>AlexNet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8" y="1825625"/>
            <a:ext cx="9470384" cy="21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00" y="1883432"/>
            <a:ext cx="7339499" cy="4441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region proposal evaluation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VGG_CNN_M_1024</a:t>
            </a:r>
          </a:p>
          <a:p>
            <a:r>
              <a:rPr lang="en-US" dirty="0" smtClean="0"/>
              <a:t>Training takes &lt; 2 hours</a:t>
            </a:r>
            <a:endParaRPr lang="en-US" dirty="0"/>
          </a:p>
          <a:p>
            <a:r>
              <a:rPr lang="en-US" dirty="0" smtClean="0"/>
              <a:t>Fast training makes these</a:t>
            </a:r>
            <a:br>
              <a:rPr lang="en-US" dirty="0" smtClean="0"/>
            </a:br>
            <a:r>
              <a:rPr lang="en-US" dirty="0" smtClean="0"/>
              <a:t>experiments possible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8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Faster R-CNN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Two algorithms for training Faster R-CNN</a:t>
            </a:r>
          </a:p>
          <a:p>
            <a:endParaRPr lang="en-US" dirty="0"/>
          </a:p>
          <a:p>
            <a:r>
              <a:rPr lang="en-US" dirty="0" smtClean="0"/>
              <a:t>Alternating optimization</a:t>
            </a:r>
          </a:p>
          <a:p>
            <a:pPr lvl="1"/>
            <a:r>
              <a:rPr lang="en-US" dirty="0" smtClean="0"/>
              <a:t>Presented in our NIPS 2015 paper</a:t>
            </a:r>
          </a:p>
          <a:p>
            <a:r>
              <a:rPr lang="en-US" dirty="0" smtClean="0"/>
              <a:t>Approximate joint training</a:t>
            </a:r>
          </a:p>
          <a:p>
            <a:pPr lvl="1"/>
            <a:r>
              <a:rPr lang="en-US" dirty="0" smtClean="0"/>
              <a:t>Unpublished work, available in the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-faster-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rcnn</a:t>
            </a:r>
            <a:r>
              <a:rPr lang="en-US" dirty="0" smtClean="0"/>
              <a:t> Python </a:t>
            </a:r>
            <a:r>
              <a:rPr lang="en-US" dirty="0"/>
              <a:t>implementation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github.com/rbgirshick/py-faster-rcnn</a:t>
            </a:r>
            <a:endParaRPr lang="en-US" dirty="0" smtClean="0"/>
          </a:p>
          <a:p>
            <a:pPr lvl="1"/>
            <a:r>
              <a:rPr lang="en-US" dirty="0" smtClean="0"/>
              <a:t>Discussion of exact joint 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Shaoqing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Jian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Sun. “Faster R-CNN: Towards Real-Time Object Detection with Region Proposal Networks”.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NIPS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Faster R-CNN?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8853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Presented in </a:t>
            </a:r>
            <a:r>
              <a:rPr lang="en-US" dirty="0" err="1" smtClean="0"/>
              <a:t>Kaiming’s</a:t>
            </a:r>
            <a:r>
              <a:rPr lang="en-US" dirty="0" smtClean="0"/>
              <a:t> section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Review: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Faster R-CNN </a:t>
            </a:r>
            <a:r>
              <a:rPr lang="en-US" dirty="0">
                <a:solidFill>
                  <a:schemeClr val="accent2"/>
                </a:solidFill>
              </a:rPr>
              <a:t>=</a:t>
            </a:r>
            <a:r>
              <a:rPr lang="en-US" dirty="0" smtClean="0">
                <a:solidFill>
                  <a:schemeClr val="accent2"/>
                </a:solidFill>
              </a:rPr>
              <a:t> Fast R-CNN + Region Proposal Networks</a:t>
            </a:r>
          </a:p>
          <a:p>
            <a:pPr lvl="1"/>
            <a:r>
              <a:rPr lang="en-US" dirty="0" smtClean="0"/>
              <a:t>Does </a:t>
            </a:r>
            <a:r>
              <a:rPr lang="en-US" i="1" dirty="0" smtClean="0"/>
              <a:t>not</a:t>
            </a:r>
            <a:r>
              <a:rPr lang="en-US" dirty="0" smtClean="0"/>
              <a:t> depend on an external region proposal algorithm</a:t>
            </a:r>
          </a:p>
          <a:p>
            <a:pPr lvl="1"/>
            <a:r>
              <a:rPr lang="en-US" dirty="0" smtClean="0"/>
              <a:t>Does object detection in a single forward pass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74588" y="18854"/>
            <a:ext cx="6598572" cy="6402807"/>
            <a:chOff x="3762590" y="147416"/>
            <a:chExt cx="6598572" cy="6402807"/>
          </a:xfrm>
        </p:grpSpPr>
        <p:pic>
          <p:nvPicPr>
            <p:cNvPr id="5" name="Picture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493" y="5266662"/>
              <a:ext cx="4093686" cy="128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197646" y="6156887"/>
              <a:ext cx="1888394" cy="3624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7" name="Cube 6"/>
            <p:cNvSpPr/>
            <p:nvPr/>
          </p:nvSpPr>
          <p:spPr bwMode="auto">
            <a:xfrm>
              <a:off x="6050703" y="4236654"/>
              <a:ext cx="2790393" cy="1867111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smtClean="0"/>
                <a:t>CNN</a:t>
              </a:r>
              <a:endParaRPr lang="en-US" sz="1400" dirty="0"/>
            </a:p>
          </p:txBody>
        </p:sp>
        <p:sp>
          <p:nvSpPr>
            <p:cNvPr id="8" name="Up Arrow 7"/>
            <p:cNvSpPr/>
            <p:nvPr/>
          </p:nvSpPr>
          <p:spPr bwMode="auto">
            <a:xfrm>
              <a:off x="7323476" y="4135871"/>
              <a:ext cx="328742" cy="357181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197279" y="3248885"/>
              <a:ext cx="2876989" cy="902914"/>
              <a:chOff x="4083425" y="2560680"/>
              <a:chExt cx="2539986" cy="797149"/>
            </a:xfrm>
          </p:grpSpPr>
          <p:grpSp>
            <p:nvGrpSpPr>
              <p:cNvPr id="66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79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80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0"/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6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3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24"/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70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4634505" y="3789501"/>
              <a:ext cx="19534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feature map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1" name="Up Arrow 10"/>
            <p:cNvSpPr/>
            <p:nvPr/>
          </p:nvSpPr>
          <p:spPr bwMode="auto">
            <a:xfrm rot="19031080">
              <a:off x="6940262" y="2926031"/>
              <a:ext cx="328742" cy="64197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35762" y="3100614"/>
              <a:ext cx="3043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Region Proposal Network</a:t>
              </a:r>
              <a:endParaRPr lang="en-US" sz="2000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798976" y="1990387"/>
              <a:ext cx="2876989" cy="902914"/>
              <a:chOff x="4083425" y="2560680"/>
              <a:chExt cx="2539986" cy="797149"/>
            </a:xfrm>
          </p:grpSpPr>
          <p:grpSp>
            <p:nvGrpSpPr>
              <p:cNvPr id="44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3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8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3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8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5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3762590" y="2057600"/>
              <a:ext cx="1953477" cy="453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proposals</a:t>
              </a:r>
              <a:endParaRPr lang="en-US" sz="2000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14105" y="603911"/>
              <a:ext cx="2876989" cy="902914"/>
              <a:chOff x="4083425" y="2560680"/>
              <a:chExt cx="2539986" cy="797149"/>
            </a:xfrm>
          </p:grpSpPr>
          <p:grpSp>
            <p:nvGrpSpPr>
              <p:cNvPr id="21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40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1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30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5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Up Arrow 15"/>
            <p:cNvSpPr/>
            <p:nvPr/>
          </p:nvSpPr>
          <p:spPr bwMode="auto">
            <a:xfrm>
              <a:off x="8076301" y="1714897"/>
              <a:ext cx="328742" cy="1817138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7" name="Up Arrow 16"/>
            <p:cNvSpPr/>
            <p:nvPr/>
          </p:nvSpPr>
          <p:spPr bwMode="auto">
            <a:xfrm rot="2568920" flipH="1">
              <a:off x="6940262" y="1601204"/>
              <a:ext cx="328742" cy="64197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3476" y="147416"/>
              <a:ext cx="2076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classifier</a:t>
              </a:r>
              <a:endParaRPr lang="en-US" sz="2000" dirty="0"/>
            </a:p>
          </p:txBody>
        </p:sp>
        <p:sp>
          <p:nvSpPr>
            <p:cNvPr id="19" name="Up Arrow 18"/>
            <p:cNvSpPr/>
            <p:nvPr/>
          </p:nvSpPr>
          <p:spPr bwMode="auto">
            <a:xfrm>
              <a:off x="7323476" y="354684"/>
              <a:ext cx="328742" cy="563285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84286" y="1051464"/>
              <a:ext cx="2076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RoI</a:t>
              </a:r>
              <a:r>
                <a:rPr lang="en-US" sz="2000" dirty="0" smtClean="0"/>
                <a:t> pooling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74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smtClean="0"/>
              <a:t>Training goal: Share features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77383" y="85839"/>
            <a:ext cx="6524145" cy="6402807"/>
            <a:chOff x="3837017" y="147416"/>
            <a:chExt cx="6524145" cy="6402807"/>
          </a:xfrm>
        </p:grpSpPr>
        <p:pic>
          <p:nvPicPr>
            <p:cNvPr id="5" name="Picture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493" y="5266662"/>
              <a:ext cx="4093686" cy="128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6197646" y="6156887"/>
              <a:ext cx="1888394" cy="3624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7" name="Cube 6"/>
            <p:cNvSpPr/>
            <p:nvPr/>
          </p:nvSpPr>
          <p:spPr bwMode="auto">
            <a:xfrm>
              <a:off x="6050703" y="4236654"/>
              <a:ext cx="2790393" cy="1867111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smtClean="0"/>
                <a:t>CNN B</a:t>
              </a:r>
              <a:endParaRPr lang="en-US" sz="1400" dirty="0"/>
            </a:p>
          </p:txBody>
        </p:sp>
        <p:sp>
          <p:nvSpPr>
            <p:cNvPr id="8" name="Up Arrow 7"/>
            <p:cNvSpPr/>
            <p:nvPr/>
          </p:nvSpPr>
          <p:spPr bwMode="auto">
            <a:xfrm>
              <a:off x="7323476" y="4135871"/>
              <a:ext cx="328742" cy="357181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197279" y="3248885"/>
              <a:ext cx="2876989" cy="902914"/>
              <a:chOff x="4083425" y="2560680"/>
              <a:chExt cx="2539986" cy="797149"/>
            </a:xfrm>
          </p:grpSpPr>
          <p:grpSp>
            <p:nvGrpSpPr>
              <p:cNvPr id="66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79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80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0"/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6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3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24"/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70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4628606" y="3796536"/>
              <a:ext cx="19534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feature map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798976" y="1990387"/>
              <a:ext cx="2876989" cy="902914"/>
              <a:chOff x="4083425" y="2560680"/>
              <a:chExt cx="2539986" cy="797149"/>
            </a:xfrm>
          </p:grpSpPr>
          <p:grpSp>
            <p:nvGrpSpPr>
              <p:cNvPr id="44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3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8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3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8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5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3837017" y="2885520"/>
              <a:ext cx="23340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proposals</a:t>
              </a:r>
            </a:p>
            <a:p>
              <a:pPr algn="ctr"/>
              <a:r>
                <a:rPr lang="en-US" sz="2000" b="1" dirty="0" smtClean="0"/>
                <a:t>from any algorithm</a:t>
              </a:r>
              <a:endParaRPr lang="en-US" sz="20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14105" y="603911"/>
              <a:ext cx="2876989" cy="902914"/>
              <a:chOff x="4083425" y="2560680"/>
              <a:chExt cx="2539986" cy="797149"/>
            </a:xfrm>
          </p:grpSpPr>
          <p:grpSp>
            <p:nvGrpSpPr>
              <p:cNvPr id="21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40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1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30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5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Up Arrow 15"/>
            <p:cNvSpPr/>
            <p:nvPr/>
          </p:nvSpPr>
          <p:spPr bwMode="auto">
            <a:xfrm>
              <a:off x="8076301" y="1714897"/>
              <a:ext cx="328742" cy="1817138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7" name="Up Arrow 16"/>
            <p:cNvSpPr/>
            <p:nvPr/>
          </p:nvSpPr>
          <p:spPr bwMode="auto">
            <a:xfrm rot="2568920" flipH="1">
              <a:off x="6940262" y="1601204"/>
              <a:ext cx="328742" cy="64197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3476" y="147416"/>
              <a:ext cx="2076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classifier</a:t>
              </a:r>
              <a:endParaRPr lang="en-US" sz="2000" dirty="0"/>
            </a:p>
          </p:txBody>
        </p:sp>
        <p:sp>
          <p:nvSpPr>
            <p:cNvPr id="19" name="Up Arrow 18"/>
            <p:cNvSpPr/>
            <p:nvPr/>
          </p:nvSpPr>
          <p:spPr bwMode="auto">
            <a:xfrm>
              <a:off x="7323476" y="354684"/>
              <a:ext cx="328742" cy="563285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84286" y="1051464"/>
              <a:ext cx="2076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RoI</a:t>
              </a:r>
              <a:r>
                <a:rPr lang="en-US" sz="2000" dirty="0" smtClean="0"/>
                <a:t> pooling</a:t>
              </a:r>
              <a:endParaRPr lang="en-US" sz="200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281519" y="1671306"/>
            <a:ext cx="5771962" cy="4817340"/>
            <a:chOff x="-42363" y="1918256"/>
            <a:chExt cx="5771962" cy="4817340"/>
          </a:xfrm>
        </p:grpSpPr>
        <p:pic>
          <p:nvPicPr>
            <p:cNvPr id="84" name="Picture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913" y="5452035"/>
              <a:ext cx="4093686" cy="128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84"/>
            <p:cNvSpPr txBox="1"/>
            <p:nvPr/>
          </p:nvSpPr>
          <p:spPr bwMode="auto">
            <a:xfrm>
              <a:off x="2393066" y="6342260"/>
              <a:ext cx="1888394" cy="3624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86" name="Cube 85"/>
            <p:cNvSpPr/>
            <p:nvPr/>
          </p:nvSpPr>
          <p:spPr bwMode="auto">
            <a:xfrm>
              <a:off x="2246123" y="4422027"/>
              <a:ext cx="2790393" cy="1867111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smtClean="0"/>
                <a:t>CNN A</a:t>
              </a:r>
              <a:endParaRPr lang="en-US" sz="1400" dirty="0"/>
            </a:p>
          </p:txBody>
        </p:sp>
        <p:sp>
          <p:nvSpPr>
            <p:cNvPr id="87" name="Up Arrow 86"/>
            <p:cNvSpPr/>
            <p:nvPr/>
          </p:nvSpPr>
          <p:spPr bwMode="auto">
            <a:xfrm>
              <a:off x="3518896" y="4321244"/>
              <a:ext cx="328742" cy="357181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392699" y="3434258"/>
              <a:ext cx="2876989" cy="902914"/>
              <a:chOff x="4083425" y="2560680"/>
              <a:chExt cx="2539986" cy="797149"/>
            </a:xfrm>
          </p:grpSpPr>
          <p:grpSp>
            <p:nvGrpSpPr>
              <p:cNvPr id="145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158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159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0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6" name="Group 10"/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1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7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152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8" name="Group 24"/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149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816212" y="3974987"/>
              <a:ext cx="19534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feature map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90" name="Up Arrow 89"/>
            <p:cNvSpPr/>
            <p:nvPr/>
          </p:nvSpPr>
          <p:spPr bwMode="auto">
            <a:xfrm rot="19031080">
              <a:off x="3135682" y="3111404"/>
              <a:ext cx="328742" cy="64197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31182" y="3285987"/>
              <a:ext cx="3043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Region Proposal Network</a:t>
              </a:r>
              <a:endParaRPr lang="en-US" sz="2000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94396" y="2175760"/>
              <a:ext cx="2876989" cy="902914"/>
              <a:chOff x="4083425" y="2560680"/>
              <a:chExt cx="2539986" cy="797149"/>
            </a:xfrm>
          </p:grpSpPr>
          <p:grpSp>
            <p:nvGrpSpPr>
              <p:cNvPr id="123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14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13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5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132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127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25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93" name="TextBox 92"/>
            <p:cNvSpPr txBox="1"/>
            <p:nvPr/>
          </p:nvSpPr>
          <p:spPr>
            <a:xfrm>
              <a:off x="-42363" y="1918256"/>
              <a:ext cx="19534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RPN</a:t>
              </a:r>
            </a:p>
            <a:p>
              <a:pPr algn="ctr"/>
              <a:r>
                <a:rPr lang="en-US" sz="2000" b="1" dirty="0" smtClean="0"/>
                <a:t>proposals</a:t>
              </a:r>
              <a:endParaRPr lang="en-US" sz="2000" b="1" dirty="0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2014804" y="6396335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CNN A </a:t>
            </a:r>
            <a:r>
              <a:rPr lang="en-US" sz="2400" dirty="0" smtClean="0"/>
              <a:t>+ RPN</a:t>
            </a:r>
            <a:endParaRPr lang="en-US" sz="2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7650114" y="6396334"/>
            <a:ext cx="233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CNN B </a:t>
            </a:r>
            <a:r>
              <a:rPr lang="en-US" sz="2400" smtClean="0"/>
              <a:t>+ detector</a:t>
            </a:r>
            <a:endParaRPr lang="en-US" sz="2400" dirty="0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3475201" y="5334000"/>
            <a:ext cx="5275099" cy="0"/>
          </a:xfrm>
          <a:prstGeom prst="line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5417847" y="4897735"/>
            <a:ext cx="2234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Goal: share so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CNN A == CNN B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method #1: Alternating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12500" cy="48799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Let M0 be an </a:t>
            </a:r>
            <a:r>
              <a:rPr lang="en-US" sz="1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ImageNet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pre-trained network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train_rpn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(M0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 →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M1             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Train an RPN initialized from M0, get M1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generate_proposals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(M1)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→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P1    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Generate training proposals P1 using RPN M1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train_fast_rcnn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(M0, P1) →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M2   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Train Fast R-CNN M2 on P1 initialized from M0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train_rpn_frozen_conv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(M2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 →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M3 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Train RPN M3 from M2 </a:t>
            </a:r>
            <a:r>
              <a:rPr lang="en-US" sz="1800" i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without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changing </a:t>
            </a:r>
            <a:r>
              <a:rPr lang="en-US" sz="1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conv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generate_proposals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(M3) →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P2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train_fast_rcnn_frozen_conv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(M3,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P2) →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M4 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1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Conv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layers are shared with RPN M3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add_rpn_layers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(M4, M3.RPN)         </a:t>
            </a:r>
            <a:r>
              <a:rPr lang="en-US" sz="1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# Add M3’s RPN layers to Fast R-CNN M4</a:t>
            </a:r>
            <a:endParaRPr lang="en-US" sz="1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1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method #1: Alternating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Motivation behind alternating optimization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Not based on any fundamental principles</a:t>
            </a:r>
          </a:p>
          <a:p>
            <a:r>
              <a:rPr lang="en-US" dirty="0" smtClean="0"/>
              <a:t>Primarily driven by implementation issues and the NIPS deadline ☺️</a:t>
            </a:r>
          </a:p>
          <a:p>
            <a:r>
              <a:rPr lang="en-US" dirty="0" smtClean="0"/>
              <a:t>However, it was unclear if joint training would “just work”</a:t>
            </a:r>
          </a:p>
          <a:p>
            <a:pPr lvl="1"/>
            <a:r>
              <a:rPr lang="en-US" dirty="0" smtClean="0"/>
              <a:t>Fast R-CNN was always trained on a fixed set of proposals</a:t>
            </a:r>
          </a:p>
          <a:p>
            <a:pPr lvl="1"/>
            <a:r>
              <a:rPr lang="en-US" dirty="0" smtClean="0"/>
              <a:t>In joint training, the proposal distribution is constantly changing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slow R-CNN training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“Post hoc” means the parameters are learned after the </a:t>
            </a:r>
            <a:r>
              <a:rPr lang="en-US" dirty="0" err="1" smtClean="0">
                <a:solidFill>
                  <a:schemeClr val="accent5"/>
                </a:solidFill>
              </a:rPr>
              <a:t>ConvNet</a:t>
            </a:r>
            <a:r>
              <a:rPr lang="en-US" dirty="0" smtClean="0">
                <a:solidFill>
                  <a:schemeClr val="accent5"/>
                </a:solidFill>
              </a:rPr>
              <a:t> is fixed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[offline]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/>
              <a:t>⃪ </a:t>
            </a:r>
            <a:r>
              <a:rPr lang="en-US" dirty="0" smtClean="0"/>
              <a:t>Pre-train a </a:t>
            </a:r>
            <a:r>
              <a:rPr lang="en-US" dirty="0" err="1" smtClean="0"/>
              <a:t>ConvNet</a:t>
            </a:r>
            <a:r>
              <a:rPr lang="en-US" dirty="0" smtClean="0"/>
              <a:t> for </a:t>
            </a:r>
            <a:r>
              <a:rPr lang="en-US" dirty="0" err="1" smtClean="0"/>
              <a:t>ImageNet</a:t>
            </a:r>
            <a:r>
              <a:rPr lang="en-US" dirty="0" smtClean="0"/>
              <a:t>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dirty="0" smtClean="0"/>
              <a:t>’ ⃪ </a:t>
            </a:r>
            <a:r>
              <a:rPr lang="en-US" dirty="0" smtClean="0">
                <a:solidFill>
                  <a:schemeClr val="accent2"/>
                </a:solidFill>
              </a:rPr>
              <a:t>Fine-tune</a:t>
            </a: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dirty="0" smtClean="0"/>
              <a:t> for object detection (</a:t>
            </a:r>
            <a:r>
              <a:rPr lang="en-US" dirty="0" err="1" smtClean="0"/>
              <a:t>softmax</a:t>
            </a:r>
            <a:r>
              <a:rPr lang="en-US" dirty="0" smtClean="0"/>
              <a:t> classifier + log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 ⃪ </a:t>
            </a:r>
            <a:r>
              <a:rPr lang="en-US" dirty="0" smtClean="0"/>
              <a:t>Cache feature vectors to disk using </a:t>
            </a:r>
            <a:r>
              <a:rPr lang="en-US" i="1" dirty="0" smtClean="0"/>
              <a:t>M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post hoc linear SVMs</a:t>
            </a:r>
            <a:r>
              <a:rPr lang="en-US" dirty="0" smtClean="0"/>
              <a:t> on </a:t>
            </a:r>
            <a:r>
              <a:rPr lang="en-US" i="1" dirty="0" smtClean="0"/>
              <a:t>F</a:t>
            </a:r>
            <a:r>
              <a:rPr lang="en-US" dirty="0" smtClean="0"/>
              <a:t> (hinge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post hoc linear bounding-box </a:t>
            </a:r>
            <a:r>
              <a:rPr lang="en-US" dirty="0" err="1" smtClean="0">
                <a:solidFill>
                  <a:schemeClr val="accent2"/>
                </a:solidFill>
              </a:rPr>
              <a:t>regressors</a:t>
            </a:r>
            <a:r>
              <a:rPr lang="en-US" dirty="0" smtClean="0"/>
              <a:t> on </a:t>
            </a:r>
            <a:r>
              <a:rPr lang="en-US" i="1" dirty="0" smtClean="0"/>
              <a:t>F</a:t>
            </a:r>
            <a:r>
              <a:rPr lang="en-US" dirty="0" smtClean="0"/>
              <a:t> (squared loss)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1" y="6550223"/>
            <a:ext cx="1135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J Donahue, T Darrell, J Malik. “Rich Feature Hierarchies for Accurate Object Detection and Semantic Segmentation”. CVPR 2014.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400" cy="1325563"/>
          </a:xfrm>
        </p:spPr>
        <p:txBody>
          <a:bodyPr/>
          <a:lstStyle/>
          <a:p>
            <a:r>
              <a:rPr lang="en-US" dirty="0" smtClean="0"/>
              <a:t>Training method #2: Approx. joint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Write the network down as a single model and </a:t>
            </a:r>
            <a:r>
              <a:rPr lang="en-US" dirty="0" smtClean="0">
                <a:solidFill>
                  <a:schemeClr val="accent2"/>
                </a:solidFill>
              </a:rPr>
              <a:t>just train it</a:t>
            </a:r>
          </a:p>
          <a:p>
            <a:pPr marL="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Train with SGD as usual</a:t>
            </a:r>
          </a:p>
          <a:p>
            <a:r>
              <a:rPr lang="en-US" dirty="0" smtClean="0"/>
              <a:t>Even though the proposal distribution changes this just works</a:t>
            </a:r>
          </a:p>
          <a:p>
            <a:pPr lvl="1"/>
            <a:r>
              <a:rPr lang="en-US" dirty="0" smtClean="0"/>
              <a:t>Implementation challenges eased by writing various modules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65" y="-239063"/>
            <a:ext cx="106934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One net, four losses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92560" y="1130431"/>
            <a:ext cx="6194036" cy="5637501"/>
            <a:chOff x="3553998" y="354684"/>
            <a:chExt cx="6807164" cy="6195539"/>
          </a:xfrm>
        </p:grpSpPr>
        <p:pic>
          <p:nvPicPr>
            <p:cNvPr id="6" name="Picture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493" y="5266662"/>
              <a:ext cx="4093686" cy="128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 bwMode="auto">
            <a:xfrm>
              <a:off x="6197646" y="6156887"/>
              <a:ext cx="1888394" cy="3624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8" name="Cube 7"/>
            <p:cNvSpPr/>
            <p:nvPr/>
          </p:nvSpPr>
          <p:spPr bwMode="auto">
            <a:xfrm>
              <a:off x="6050703" y="4236654"/>
              <a:ext cx="2790393" cy="1867111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smtClean="0"/>
                <a:t>CNN</a:t>
              </a:r>
              <a:endParaRPr lang="en-US" sz="1400" dirty="0"/>
            </a:p>
          </p:txBody>
        </p:sp>
        <p:sp>
          <p:nvSpPr>
            <p:cNvPr id="9" name="Up Arrow 8"/>
            <p:cNvSpPr/>
            <p:nvPr/>
          </p:nvSpPr>
          <p:spPr bwMode="auto">
            <a:xfrm>
              <a:off x="7323476" y="4135871"/>
              <a:ext cx="328742" cy="357181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97279" y="3248885"/>
              <a:ext cx="2876989" cy="902914"/>
              <a:chOff x="4083425" y="2560680"/>
              <a:chExt cx="2539986" cy="797149"/>
            </a:xfrm>
          </p:grpSpPr>
          <p:grpSp>
            <p:nvGrpSpPr>
              <p:cNvPr id="67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80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81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2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0"/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4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0" name="Group 24"/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71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4480952" y="3769253"/>
              <a:ext cx="1953477" cy="43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  <a:latin typeface="+mj-lt"/>
                </a:rPr>
                <a:t>feature map</a:t>
              </a:r>
              <a:endParaRPr lang="en-US" sz="2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Up Arrow 11"/>
            <p:cNvSpPr/>
            <p:nvPr/>
          </p:nvSpPr>
          <p:spPr bwMode="auto">
            <a:xfrm rot="19031080">
              <a:off x="6940262" y="2926031"/>
              <a:ext cx="328742" cy="64197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85516" y="2969976"/>
              <a:ext cx="3043858" cy="43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Region Proposal Network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798976" y="1990387"/>
              <a:ext cx="2876989" cy="902914"/>
              <a:chOff x="4083425" y="2560680"/>
              <a:chExt cx="2539986" cy="797149"/>
            </a:xfrm>
          </p:grpSpPr>
          <p:grpSp>
            <p:nvGrpSpPr>
              <p:cNvPr id="45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4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9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5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5" name="TextBox 14"/>
            <p:cNvSpPr txBox="1"/>
            <p:nvPr/>
          </p:nvSpPr>
          <p:spPr>
            <a:xfrm>
              <a:off x="3553998" y="2067697"/>
              <a:ext cx="1953477" cy="453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proposals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214105" y="603911"/>
              <a:ext cx="2876989" cy="902914"/>
              <a:chOff x="4083425" y="2560680"/>
              <a:chExt cx="2539986" cy="797149"/>
            </a:xfrm>
          </p:grpSpPr>
          <p:grpSp>
            <p:nvGrpSpPr>
              <p:cNvPr id="22" name="Group 4"/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41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2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" name="Freeform 6"/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7"/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10"/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6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2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3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4"/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17"/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31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18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19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20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1"/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/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6" name="AutoShape 2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Up Arrow 16"/>
            <p:cNvSpPr/>
            <p:nvPr/>
          </p:nvSpPr>
          <p:spPr bwMode="auto">
            <a:xfrm>
              <a:off x="8076301" y="1714897"/>
              <a:ext cx="328742" cy="1817138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Up Arrow 17"/>
            <p:cNvSpPr/>
            <p:nvPr/>
          </p:nvSpPr>
          <p:spPr bwMode="auto">
            <a:xfrm rot="2568920" flipH="1">
              <a:off x="6940262" y="1601204"/>
              <a:ext cx="328742" cy="64197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20" name="Up Arrow 19"/>
            <p:cNvSpPr/>
            <p:nvPr/>
          </p:nvSpPr>
          <p:spPr bwMode="auto">
            <a:xfrm>
              <a:off x="7323476" y="354684"/>
              <a:ext cx="328742" cy="563285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84286" y="1051464"/>
              <a:ext cx="2076876" cy="43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+mj-lt"/>
                </a:rPr>
                <a:t>RoI</a:t>
              </a:r>
              <a:r>
                <a:rPr lang="en-US" sz="2000" dirty="0" smtClean="0">
                  <a:latin typeface="+mj-lt"/>
                </a:rPr>
                <a:t> pooling</a:t>
              </a:r>
              <a:endParaRPr lang="en-US" sz="2000" dirty="0">
                <a:latin typeface="+mj-lt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290265" y="78549"/>
            <a:ext cx="188981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Classification  loss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957101" y="81921"/>
            <a:ext cx="188981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Bounding-box regression loss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6" name="Up Arrow 85"/>
          <p:cNvSpPr/>
          <p:nvPr/>
        </p:nvSpPr>
        <p:spPr bwMode="auto">
          <a:xfrm rot="18900000">
            <a:off x="6697157" y="412743"/>
            <a:ext cx="299132" cy="51254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  <p:sp>
        <p:nvSpPr>
          <p:cNvPr id="87" name="Up Arrow 86"/>
          <p:cNvSpPr/>
          <p:nvPr/>
        </p:nvSpPr>
        <p:spPr bwMode="auto">
          <a:xfrm rot="2700000">
            <a:off x="7666830" y="409393"/>
            <a:ext cx="299132" cy="51254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  <p:sp>
        <p:nvSpPr>
          <p:cNvPr id="88" name="TextBox 87"/>
          <p:cNvSpPr txBox="1"/>
          <p:nvPr/>
        </p:nvSpPr>
        <p:spPr>
          <a:xfrm>
            <a:off x="7122517" y="7152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765046" y="1552651"/>
            <a:ext cx="188981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Classification  loss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89542" y="1552651"/>
            <a:ext cx="188981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Bounding-box regression loss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91" name="Up Arrow 90"/>
          <p:cNvSpPr/>
          <p:nvPr/>
        </p:nvSpPr>
        <p:spPr bwMode="auto">
          <a:xfrm rot="18900000">
            <a:off x="3668069" y="2329404"/>
            <a:ext cx="299132" cy="51254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  <p:sp>
        <p:nvSpPr>
          <p:cNvPr id="92" name="Up Arrow 91"/>
          <p:cNvSpPr/>
          <p:nvPr/>
        </p:nvSpPr>
        <p:spPr bwMode="auto">
          <a:xfrm>
            <a:off x="4599748" y="2282578"/>
            <a:ext cx="299132" cy="51254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6940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400" cy="1325563"/>
          </a:xfrm>
        </p:spPr>
        <p:txBody>
          <a:bodyPr/>
          <a:lstStyle/>
          <a:p>
            <a:r>
              <a:rPr lang="en-US" dirty="0" smtClean="0"/>
              <a:t>Training method #2: Approx. joint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Why is this approach approximate?           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roi_pooling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conv_feat_map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RoI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00460" y="2918890"/>
            <a:ext cx="3486664" cy="2321745"/>
            <a:chOff x="1317222" y="2024063"/>
            <a:chExt cx="3486664" cy="23217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22" y="2024063"/>
              <a:ext cx="3486664" cy="23217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559318" y="3319463"/>
              <a:ext cx="2244568" cy="904875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59318" y="3319463"/>
              <a:ext cx="2244568" cy="904875"/>
              <a:chOff x="5990420" y="4047556"/>
              <a:chExt cx="927100" cy="927100"/>
            </a:xfrm>
          </p:grpSpPr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763469" y="3941728"/>
            <a:ext cx="1726115" cy="1149408"/>
            <a:chOff x="6036760" y="1553502"/>
            <a:chExt cx="1726115" cy="114940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760" y="1553502"/>
              <a:ext cx="1726115" cy="1149408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651675" y="2194805"/>
              <a:ext cx="1111200" cy="447969"/>
              <a:chOff x="5990420" y="4047556"/>
              <a:chExt cx="927100" cy="927100"/>
            </a:xfrm>
          </p:grpSpPr>
          <p:sp>
            <p:nvSpPr>
              <p:cNvPr id="26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651675" y="2194805"/>
              <a:ext cx="1111200" cy="4479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570614" y="4056269"/>
            <a:ext cx="927100" cy="927100"/>
            <a:chOff x="5990420" y="4047556"/>
            <a:chExt cx="927100" cy="92710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>
              <a:off x="59904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Right Arrow 54"/>
          <p:cNvSpPr/>
          <p:nvPr/>
        </p:nvSpPr>
        <p:spPr>
          <a:xfrm>
            <a:off x="4956254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7763399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9771529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486054" y="2962185"/>
            <a:ext cx="128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 pooling layer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1395" y="2874093"/>
            <a:ext cx="237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Conv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feature map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304929" y="4207240"/>
            <a:ext cx="177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fc layers …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1697" y="5240635"/>
            <a:ext cx="301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Region of Interest (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)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63" name="Curved Connector 62"/>
          <p:cNvCxnSpPr>
            <a:endCxn id="58" idx="0"/>
          </p:cNvCxnSpPr>
          <p:nvPr/>
        </p:nvCxnSpPr>
        <p:spPr>
          <a:xfrm flipV="1">
            <a:off x="3458584" y="2962185"/>
            <a:ext cx="4671004" cy="65648"/>
          </a:xfrm>
          <a:prstGeom prst="curvedConnector4">
            <a:avLst>
              <a:gd name="adj1" fmla="val -120"/>
              <a:gd name="adj2" fmla="val 448221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13" idx="0"/>
            <a:endCxn id="58" idx="1"/>
          </p:cNvCxnSpPr>
          <p:nvPr/>
        </p:nvCxnSpPr>
        <p:spPr>
          <a:xfrm rot="5400000" flipH="1" flipV="1">
            <a:off x="5149477" y="1877713"/>
            <a:ext cx="651940" cy="4021214"/>
          </a:xfrm>
          <a:prstGeom prst="curvedConnector4">
            <a:avLst>
              <a:gd name="adj1" fmla="val 97401"/>
              <a:gd name="adj2" fmla="val 50000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62959" y="2351817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Function input 1</a:t>
            </a:r>
            <a:endParaRPr lang="en-US" sz="2000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062959" y="3191639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Function input 2</a:t>
            </a:r>
            <a:endParaRPr lang="en-US" sz="2000" dirty="0"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82631" y="5938791"/>
            <a:ext cx="7253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In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Fast R-CNN</a:t>
            </a:r>
            <a:r>
              <a:rPr lang="en-US" sz="2800" dirty="0" smtClean="0">
                <a:latin typeface="+mj-lt"/>
              </a:rPr>
              <a:t> function input 2 (</a:t>
            </a:r>
            <a:r>
              <a:rPr lang="en-US" sz="2800" dirty="0" err="1" smtClean="0">
                <a:latin typeface="+mj-lt"/>
              </a:rPr>
              <a:t>RoI</a:t>
            </a:r>
            <a:r>
              <a:rPr lang="en-US" sz="2800" dirty="0" smtClean="0">
                <a:latin typeface="+mj-lt"/>
              </a:rPr>
              <a:t>) is a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constant,</a:t>
            </a:r>
          </a:p>
          <a:p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everything is 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724602" y="5638533"/>
                <a:ext cx="2570127" cy="112460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charset="0"/>
                            </a:rPr>
                            <m:t>RoI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 </m:t>
                      </m:r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602" y="5638533"/>
                <a:ext cx="2570127" cy="1124603"/>
              </a:xfrm>
              <a:prstGeom prst="rect">
                <a:avLst/>
              </a:prstGeom>
              <a:blipFill rotWithShape="0">
                <a:blip r:embed="rId5"/>
                <a:stretch>
                  <a:fillRect l="-2123" b="-56452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15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400" cy="1325563"/>
          </a:xfrm>
        </p:spPr>
        <p:txBody>
          <a:bodyPr/>
          <a:lstStyle/>
          <a:p>
            <a:r>
              <a:rPr lang="en-US" dirty="0" smtClean="0"/>
              <a:t>Training method #2: Approx. joint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Why is this approach approximate?           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roi_pooling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conv_feat_map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RoI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00460" y="2918890"/>
            <a:ext cx="3486664" cy="2321745"/>
            <a:chOff x="1317222" y="2024063"/>
            <a:chExt cx="3486664" cy="23217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22" y="2024063"/>
              <a:ext cx="3486664" cy="23217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559318" y="3319463"/>
              <a:ext cx="2244568" cy="904875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59318" y="3319463"/>
              <a:ext cx="2244568" cy="904875"/>
              <a:chOff x="5990420" y="4047556"/>
              <a:chExt cx="927100" cy="927100"/>
            </a:xfrm>
          </p:grpSpPr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763469" y="3941728"/>
            <a:ext cx="1726115" cy="1149408"/>
            <a:chOff x="6036760" y="1553502"/>
            <a:chExt cx="1726115" cy="114940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760" y="1553502"/>
              <a:ext cx="1726115" cy="1149408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651675" y="2194805"/>
              <a:ext cx="1111200" cy="447969"/>
              <a:chOff x="5990420" y="4047556"/>
              <a:chExt cx="927100" cy="927100"/>
            </a:xfrm>
          </p:grpSpPr>
          <p:sp>
            <p:nvSpPr>
              <p:cNvPr id="26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651675" y="2194805"/>
              <a:ext cx="1111200" cy="4479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570614" y="4056269"/>
            <a:ext cx="927100" cy="927100"/>
            <a:chOff x="5990420" y="4047556"/>
            <a:chExt cx="927100" cy="92710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>
              <a:off x="59904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Right Arrow 54"/>
          <p:cNvSpPr/>
          <p:nvPr/>
        </p:nvSpPr>
        <p:spPr>
          <a:xfrm>
            <a:off x="4956254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7763399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9771529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486054" y="2962185"/>
            <a:ext cx="128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 pooling layer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1395" y="2874093"/>
            <a:ext cx="237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Conv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feature map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304929" y="4207240"/>
            <a:ext cx="177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fc layers …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1697" y="5240635"/>
            <a:ext cx="301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Region of Interest (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)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63" name="Curved Connector 62"/>
          <p:cNvCxnSpPr>
            <a:endCxn id="58" idx="0"/>
          </p:cNvCxnSpPr>
          <p:nvPr/>
        </p:nvCxnSpPr>
        <p:spPr>
          <a:xfrm flipV="1">
            <a:off x="3458584" y="2962185"/>
            <a:ext cx="4671004" cy="65648"/>
          </a:xfrm>
          <a:prstGeom prst="curvedConnector4">
            <a:avLst>
              <a:gd name="adj1" fmla="val -120"/>
              <a:gd name="adj2" fmla="val 448221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13" idx="0"/>
            <a:endCxn id="58" idx="1"/>
          </p:cNvCxnSpPr>
          <p:nvPr/>
        </p:nvCxnSpPr>
        <p:spPr>
          <a:xfrm rot="5400000" flipH="1" flipV="1">
            <a:off x="5149477" y="1877713"/>
            <a:ext cx="651940" cy="4021214"/>
          </a:xfrm>
          <a:prstGeom prst="curvedConnector4">
            <a:avLst>
              <a:gd name="adj1" fmla="val 97401"/>
              <a:gd name="adj2" fmla="val 50000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62959" y="2351817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Function input 1</a:t>
            </a:r>
            <a:endParaRPr lang="en-US" sz="2000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062959" y="3191639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Function input 2</a:t>
            </a:r>
            <a:endParaRPr lang="en-US" sz="2000" dirty="0"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03580" y="5799152"/>
            <a:ext cx="55912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In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Faster R-CNN</a:t>
            </a:r>
            <a:r>
              <a:rPr lang="en-US" sz="2800" dirty="0" smtClean="0">
                <a:latin typeface="+mj-lt"/>
              </a:rPr>
              <a:t> function input 2 (</a:t>
            </a:r>
            <a:r>
              <a:rPr lang="en-US" sz="2800" dirty="0" err="1" smtClean="0">
                <a:latin typeface="+mj-lt"/>
              </a:rPr>
              <a:t>RoI</a:t>
            </a:r>
            <a:r>
              <a:rPr lang="en-US" sz="2800" dirty="0" smtClean="0">
                <a:latin typeface="+mj-lt"/>
              </a:rPr>
              <a:t>)</a:t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depends on the input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570614" y="5661967"/>
                <a:ext cx="3009029" cy="112460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charset="0"/>
                            </a:rPr>
                            <m:t>RoI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general</m:t>
                      </m:r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614" y="5661967"/>
                <a:ext cx="3009029" cy="1124603"/>
              </a:xfrm>
              <a:prstGeom prst="rect">
                <a:avLst/>
              </a:prstGeom>
              <a:blipFill rotWithShape="0">
                <a:blip r:embed="rId5"/>
                <a:stretch>
                  <a:fillRect b="-56452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/>
          <p:cNvCxnSpPr>
            <a:stCxn id="5" idx="1"/>
          </p:cNvCxnSpPr>
          <p:nvPr/>
        </p:nvCxnSpPr>
        <p:spPr>
          <a:xfrm rot="10800000" flipH="1" flipV="1">
            <a:off x="1100459" y="4079763"/>
            <a:ext cx="1228155" cy="132044"/>
          </a:xfrm>
          <a:prstGeom prst="curvedConnector3">
            <a:avLst>
              <a:gd name="adj1" fmla="val -77555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400" cy="1325563"/>
          </a:xfrm>
        </p:spPr>
        <p:txBody>
          <a:bodyPr/>
          <a:lstStyle/>
          <a:p>
            <a:r>
              <a:rPr lang="en-US" dirty="0" smtClean="0"/>
              <a:t>Training method #2: Approx. joint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Why is this approach approximate?           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roi_pooling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conv_feat_map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RoI</a:t>
            </a:r>
            <a:r>
              <a:rPr lang="en-US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00460" y="2918890"/>
            <a:ext cx="3486664" cy="2321745"/>
            <a:chOff x="1317222" y="2024063"/>
            <a:chExt cx="3486664" cy="23217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22" y="2024063"/>
              <a:ext cx="3486664" cy="23217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559318" y="3319463"/>
              <a:ext cx="2244568" cy="904875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59318" y="3319463"/>
              <a:ext cx="2244568" cy="904875"/>
              <a:chOff x="5990420" y="4047556"/>
              <a:chExt cx="927100" cy="927100"/>
            </a:xfrm>
          </p:grpSpPr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763469" y="3941728"/>
            <a:ext cx="1726115" cy="1149408"/>
            <a:chOff x="6036760" y="1553502"/>
            <a:chExt cx="1726115" cy="114940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760" y="1553502"/>
              <a:ext cx="1726115" cy="1149408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651675" y="2194805"/>
              <a:ext cx="1111200" cy="447969"/>
              <a:chOff x="5990420" y="4047556"/>
              <a:chExt cx="927100" cy="927100"/>
            </a:xfrm>
          </p:grpSpPr>
          <p:sp>
            <p:nvSpPr>
              <p:cNvPr id="26" name="Line 5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6"/>
              <p:cNvSpPr>
                <a:spLocks noChangeShapeType="1"/>
              </p:cNvSpPr>
              <p:nvPr/>
            </p:nvSpPr>
            <p:spPr bwMode="auto">
              <a:xfrm>
                <a:off x="660795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5990420" y="40475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6144408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6299983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645397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>
                <a:off x="6761945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2"/>
              <p:cNvSpPr>
                <a:spLocks noChangeShapeType="1"/>
              </p:cNvSpPr>
              <p:nvPr/>
            </p:nvSpPr>
            <p:spPr bwMode="auto">
              <a:xfrm>
                <a:off x="6917520" y="4047556"/>
                <a:ext cx="0" cy="92710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13"/>
              <p:cNvSpPr>
                <a:spLocks noChangeShapeType="1"/>
              </p:cNvSpPr>
              <p:nvPr/>
            </p:nvSpPr>
            <p:spPr bwMode="auto">
              <a:xfrm>
                <a:off x="5990420" y="420154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14"/>
              <p:cNvSpPr>
                <a:spLocks noChangeShapeType="1"/>
              </p:cNvSpPr>
              <p:nvPr/>
            </p:nvSpPr>
            <p:spPr bwMode="auto">
              <a:xfrm>
                <a:off x="5990420" y="435711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15"/>
              <p:cNvSpPr>
                <a:spLocks noChangeShapeType="1"/>
              </p:cNvSpPr>
              <p:nvPr/>
            </p:nvSpPr>
            <p:spPr bwMode="auto">
              <a:xfrm>
                <a:off x="5990420" y="451110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16"/>
              <p:cNvSpPr>
                <a:spLocks noChangeShapeType="1"/>
              </p:cNvSpPr>
              <p:nvPr/>
            </p:nvSpPr>
            <p:spPr bwMode="auto">
              <a:xfrm>
                <a:off x="5990420" y="4665094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>
                <a:off x="5990420" y="4820669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5990420" y="4974656"/>
                <a:ext cx="927100" cy="0"/>
              </a:xfrm>
              <a:prstGeom prst="line">
                <a:avLst/>
              </a:prstGeom>
              <a:noFill/>
              <a:ln w="12700" cap="rnd">
                <a:solidFill>
                  <a:srgbClr val="00B0F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651675" y="2194805"/>
              <a:ext cx="1111200" cy="4479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570614" y="4056269"/>
            <a:ext cx="927100" cy="927100"/>
            <a:chOff x="5990420" y="4047556"/>
            <a:chExt cx="927100" cy="92710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>
              <a:off x="59904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auto">
            <a:xfrm>
              <a:off x="660795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>
              <a:off x="5990420" y="40475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>
              <a:off x="6144408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9"/>
            <p:cNvSpPr>
              <a:spLocks noChangeShapeType="1"/>
            </p:cNvSpPr>
            <p:nvPr/>
          </p:nvSpPr>
          <p:spPr bwMode="auto">
            <a:xfrm>
              <a:off x="6299983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645397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1"/>
            <p:cNvSpPr>
              <a:spLocks noChangeShapeType="1"/>
            </p:cNvSpPr>
            <p:nvPr/>
          </p:nvSpPr>
          <p:spPr bwMode="auto">
            <a:xfrm>
              <a:off x="6761945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6917520" y="4047556"/>
              <a:ext cx="0" cy="92710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>
              <a:off x="5990420" y="420154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5990420" y="435711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15"/>
            <p:cNvSpPr>
              <a:spLocks noChangeShapeType="1"/>
            </p:cNvSpPr>
            <p:nvPr/>
          </p:nvSpPr>
          <p:spPr bwMode="auto">
            <a:xfrm>
              <a:off x="5990420" y="451110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>
              <a:off x="5990420" y="4665094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>
              <a:off x="5990420" y="4820669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>
              <a:off x="5990420" y="4974656"/>
              <a:ext cx="927100" cy="0"/>
            </a:xfrm>
            <a:prstGeom prst="line">
              <a:avLst/>
            </a:prstGeom>
            <a:noFill/>
            <a:ln w="1270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Right Arrow 54"/>
          <p:cNvSpPr/>
          <p:nvPr/>
        </p:nvSpPr>
        <p:spPr>
          <a:xfrm>
            <a:off x="4956254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7763399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9771529" y="4243574"/>
            <a:ext cx="533400" cy="4973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486054" y="2962185"/>
            <a:ext cx="128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 pooling layer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1395" y="2874093"/>
            <a:ext cx="237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Conv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 feature map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304929" y="4207240"/>
            <a:ext cx="177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fc layers …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1697" y="5240635"/>
            <a:ext cx="301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Region of Interest (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RoI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)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63" name="Curved Connector 62"/>
          <p:cNvCxnSpPr>
            <a:endCxn id="58" idx="0"/>
          </p:cNvCxnSpPr>
          <p:nvPr/>
        </p:nvCxnSpPr>
        <p:spPr>
          <a:xfrm flipV="1">
            <a:off x="3458584" y="2962185"/>
            <a:ext cx="4671004" cy="65648"/>
          </a:xfrm>
          <a:prstGeom prst="curvedConnector4">
            <a:avLst>
              <a:gd name="adj1" fmla="val -120"/>
              <a:gd name="adj2" fmla="val 448221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13" idx="0"/>
            <a:endCxn id="58" idx="1"/>
          </p:cNvCxnSpPr>
          <p:nvPr/>
        </p:nvCxnSpPr>
        <p:spPr>
          <a:xfrm rot="5400000" flipH="1" flipV="1">
            <a:off x="5149477" y="1877713"/>
            <a:ext cx="651940" cy="4021214"/>
          </a:xfrm>
          <a:prstGeom prst="curvedConnector4">
            <a:avLst>
              <a:gd name="adj1" fmla="val 97401"/>
              <a:gd name="adj2" fmla="val 50000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62959" y="2351817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Function input 1</a:t>
            </a:r>
            <a:endParaRPr lang="en-US" sz="2000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062959" y="3191639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Function input 2</a:t>
            </a:r>
            <a:endParaRPr lang="en-US" sz="2000" dirty="0"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03580" y="5799152"/>
            <a:ext cx="62148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However,            is actually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undefined,</a:t>
            </a:r>
          </a:p>
          <a:p>
            <a:r>
              <a:rPr lang="en-US" sz="20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roi_pooling</a:t>
            </a:r>
            <a:r>
              <a:rPr lang="en-US" sz="20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 is not differentiable </a:t>
            </a:r>
            <a:r>
              <a:rPr lang="en-US" sz="2800" dirty="0" err="1" smtClean="0">
                <a:solidFill>
                  <a:schemeClr val="accent2"/>
                </a:solidFill>
                <a:latin typeface="+mj-lt"/>
              </a:rPr>
              <a:t>w.r.t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. </a:t>
            </a:r>
            <a:r>
              <a:rPr lang="en-US" sz="2800" dirty="0" err="1" smtClean="0">
                <a:solidFill>
                  <a:schemeClr val="accent2"/>
                </a:solidFill>
                <a:latin typeface="+mj-lt"/>
              </a:rPr>
              <a:t>RoI</a:t>
            </a:r>
            <a:endParaRPr lang="en-US" sz="2800" dirty="0" smtClean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296799" y="5662404"/>
                <a:ext cx="3644395" cy="1124603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charset="0"/>
                            </a:rPr>
                            <m:t>RoI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does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not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even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exist</m:t>
                      </m:r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799" y="5662404"/>
                <a:ext cx="3644395" cy="1124603"/>
              </a:xfrm>
              <a:prstGeom prst="rect">
                <a:avLst/>
              </a:prstGeom>
              <a:blipFill rotWithShape="0">
                <a:blip r:embed="rId5"/>
                <a:stretch>
                  <a:fillRect b="-56452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/>
          <p:cNvCxnSpPr>
            <a:stCxn id="5" idx="1"/>
          </p:cNvCxnSpPr>
          <p:nvPr/>
        </p:nvCxnSpPr>
        <p:spPr>
          <a:xfrm rot="10800000" flipH="1" flipV="1">
            <a:off x="1100459" y="4079763"/>
            <a:ext cx="1228155" cy="132044"/>
          </a:xfrm>
          <a:prstGeom prst="curvedConnector3">
            <a:avLst>
              <a:gd name="adj1" fmla="val -77555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262194" y="5718425"/>
                <a:ext cx="948272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RoI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94" y="5718425"/>
                <a:ext cx="948272" cy="658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400" cy="1325563"/>
          </a:xfrm>
        </p:spPr>
        <p:txBody>
          <a:bodyPr/>
          <a:lstStyle/>
          <a:p>
            <a:r>
              <a:rPr lang="en-US" dirty="0" smtClean="0"/>
              <a:t>Training method #2: Approx. joint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What happens in practice?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chemeClr val="accent2"/>
                </a:solidFill>
              </a:rPr>
              <a:t>ignore</a:t>
            </a:r>
            <a:r>
              <a:rPr lang="en-US" dirty="0" smtClean="0"/>
              <a:t> the undefined derivatives of loss </a:t>
            </a:r>
            <a:r>
              <a:rPr lang="en-US" dirty="0" err="1" smtClean="0"/>
              <a:t>w.r.t</a:t>
            </a:r>
            <a:r>
              <a:rPr lang="en-US" dirty="0" smtClean="0"/>
              <a:t>. </a:t>
            </a:r>
            <a:r>
              <a:rPr lang="en-US" dirty="0" err="1" smtClean="0"/>
              <a:t>RoI</a:t>
            </a:r>
            <a:r>
              <a:rPr lang="en-US" dirty="0" smtClean="0"/>
              <a:t> coordinates</a:t>
            </a:r>
          </a:p>
          <a:p>
            <a:pPr lvl="1"/>
            <a:r>
              <a:rPr lang="en-US" dirty="0" smtClean="0"/>
              <a:t>Run SGD with this “surrogate” gradient</a:t>
            </a:r>
          </a:p>
          <a:p>
            <a:r>
              <a:rPr lang="en-US" dirty="0" smtClean="0"/>
              <a:t>This just works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RPN network receives direct supervision</a:t>
            </a:r>
          </a:p>
          <a:p>
            <a:pPr lvl="1"/>
            <a:r>
              <a:rPr lang="en-US" dirty="0" smtClean="0"/>
              <a:t>Error propagation from </a:t>
            </a:r>
            <a:r>
              <a:rPr lang="en-US" dirty="0" err="1" smtClean="0"/>
              <a:t>RoI</a:t>
            </a:r>
            <a:r>
              <a:rPr lang="en-US" dirty="0" smtClean="0"/>
              <a:t> pooling might help, but is not strictly needed</a:t>
            </a:r>
          </a:p>
          <a:p>
            <a:endParaRPr lang="en-US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1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R-CNN exact joint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</a:t>
            </a:r>
            <a:r>
              <a:rPr lang="en-US" dirty="0" err="1" smtClean="0"/>
              <a:t>RoI</a:t>
            </a:r>
            <a:r>
              <a:rPr lang="en-US" dirty="0" smtClean="0"/>
              <a:t> pooling so that it’s a differentiable function of </a:t>
            </a:r>
            <a:r>
              <a:rPr lang="en-US" i="1" dirty="0" smtClean="0"/>
              <a:t>both </a:t>
            </a:r>
            <a:r>
              <a:rPr lang="en-US" dirty="0" smtClean="0"/>
              <a:t>the input </a:t>
            </a:r>
            <a:r>
              <a:rPr lang="en-US" dirty="0" err="1" smtClean="0"/>
              <a:t>conv</a:t>
            </a:r>
            <a:r>
              <a:rPr lang="en-US" dirty="0" smtClean="0"/>
              <a:t> feature </a:t>
            </a:r>
            <a:r>
              <a:rPr lang="en-US" dirty="0"/>
              <a:t>map </a:t>
            </a:r>
            <a:r>
              <a:rPr lang="en-US" dirty="0" smtClean="0"/>
              <a:t>and input </a:t>
            </a:r>
            <a:r>
              <a:rPr lang="en-US" dirty="0" err="1"/>
              <a:t>RoI</a:t>
            </a:r>
            <a:r>
              <a:rPr lang="en-US" dirty="0"/>
              <a:t> </a:t>
            </a:r>
            <a:r>
              <a:rPr lang="en-US" dirty="0" smtClean="0"/>
              <a:t>coordinates</a:t>
            </a:r>
          </a:p>
          <a:p>
            <a:r>
              <a:rPr lang="en-US" dirty="0" smtClean="0"/>
              <a:t>One option (untested, theoretical)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Use a differentiable sampler instead of max pooling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RoI</a:t>
            </a:r>
            <a:r>
              <a:rPr lang="en-US" dirty="0" smtClean="0"/>
              <a:t> pooling uses </a:t>
            </a:r>
            <a:r>
              <a:rPr lang="en-US" dirty="0" smtClean="0">
                <a:solidFill>
                  <a:schemeClr val="accent2"/>
                </a:solidFill>
              </a:rPr>
              <a:t>bilinear interpolation </a:t>
            </a:r>
            <a:r>
              <a:rPr lang="en-US" dirty="0" smtClean="0"/>
              <a:t>instead of max pooling, then we can compute a derivatives </a:t>
            </a:r>
            <a:r>
              <a:rPr lang="en-US" dirty="0" err="1" smtClean="0"/>
              <a:t>w.r.t</a:t>
            </a:r>
            <a:r>
              <a:rPr lang="en-US" dirty="0" smtClean="0"/>
              <a:t>. the </a:t>
            </a:r>
            <a:r>
              <a:rPr lang="en-US" dirty="0" err="1" smtClean="0"/>
              <a:t>RoI</a:t>
            </a:r>
            <a:r>
              <a:rPr lang="en-US" dirty="0" smtClean="0"/>
              <a:t> coordinates</a:t>
            </a:r>
          </a:p>
          <a:p>
            <a:pPr lvl="1"/>
            <a:r>
              <a:rPr lang="en-US" dirty="0" smtClean="0"/>
              <a:t>See: </a:t>
            </a:r>
            <a:r>
              <a:rPr lang="en-US" dirty="0" err="1" smtClean="0"/>
              <a:t>Jaderberg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“Spatial Transformer Networks” NIPS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findings</a:t>
            </a:r>
            <a:br>
              <a:rPr lang="en-US" dirty="0" smtClean="0"/>
            </a:br>
            <a:r>
              <a:rPr lang="en-US" sz="3200" dirty="0" smtClean="0"/>
              <a:t>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-faster-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rcnn</a:t>
            </a:r>
            <a:r>
              <a:rPr lang="en-US" sz="3200" dirty="0" smtClean="0"/>
              <a:t> </a:t>
            </a:r>
            <a:r>
              <a:rPr lang="en-US" sz="3200" dirty="0"/>
              <a:t>implementation)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Approximate joint training gives similar </a:t>
            </a:r>
            <a:r>
              <a:rPr lang="en-US" dirty="0" err="1" smtClean="0"/>
              <a:t>mAP</a:t>
            </a:r>
            <a:r>
              <a:rPr lang="en-US" dirty="0" smtClean="0"/>
              <a:t> to alternating optimization</a:t>
            </a:r>
          </a:p>
          <a:p>
            <a:r>
              <a:rPr lang="en-US" dirty="0" smtClean="0"/>
              <a:t>VOC07 test </a:t>
            </a:r>
            <a:r>
              <a:rPr lang="en-US" dirty="0" err="1" smtClean="0"/>
              <a:t>mAP</a:t>
            </a:r>
            <a:endParaRPr lang="en-US" dirty="0" smtClean="0"/>
          </a:p>
          <a:p>
            <a:pPr lvl="1"/>
            <a:r>
              <a:rPr lang="en-US" dirty="0" smtClean="0"/>
              <a:t>Alt. opt.: 69.9%</a:t>
            </a:r>
          </a:p>
          <a:p>
            <a:pPr lvl="1"/>
            <a:r>
              <a:rPr lang="en-US" dirty="0" smtClean="0"/>
              <a:t>Approx. joint: 70.0%</a:t>
            </a:r>
          </a:p>
          <a:p>
            <a:r>
              <a:rPr lang="en-US" dirty="0" smtClean="0"/>
              <a:t>Approximate joint training is faster and simpler</a:t>
            </a:r>
          </a:p>
          <a:p>
            <a:pPr lvl="1"/>
            <a:r>
              <a:rPr lang="en-US" dirty="0" smtClean="0"/>
              <a:t>Alt. opt.: 26.2 hours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Approx. joint: 17.2 hours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5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R-CNN (Python): </a:t>
            </a:r>
            <a:r>
              <a:rPr lang="en-US" dirty="0" smtClean="0">
                <a:hlinkClick r:id="rId2"/>
              </a:rPr>
              <a:t>https://github.com/rbgirshick/fast-rcnn</a:t>
            </a:r>
            <a:endParaRPr lang="en-US" dirty="0" smtClean="0"/>
          </a:p>
          <a:p>
            <a:r>
              <a:rPr lang="en-US" dirty="0" smtClean="0"/>
              <a:t>Faster R-CNN (</a:t>
            </a:r>
            <a:r>
              <a:rPr lang="en-US" dirty="0" err="1" smtClean="0"/>
              <a:t>matlab</a:t>
            </a:r>
            <a:r>
              <a:rPr lang="en-US" dirty="0" smtClean="0"/>
              <a:t>): </a:t>
            </a:r>
            <a:r>
              <a:rPr lang="en-US" dirty="0" smtClean="0">
                <a:hlinkClick r:id="rId3"/>
              </a:rPr>
              <a:t>https://github.com/ShaoqingRen/faster_rcnn</a:t>
            </a:r>
            <a:endParaRPr lang="en-US" dirty="0" smtClean="0"/>
          </a:p>
          <a:p>
            <a:r>
              <a:rPr lang="en-US" dirty="0" smtClean="0"/>
              <a:t>Faster R-CNN (Python): </a:t>
            </a:r>
            <a:r>
              <a:rPr lang="en-US" dirty="0" smtClean="0">
                <a:hlinkClick r:id="rId4"/>
              </a:rPr>
              <a:t>https://github.com/rbgirshick/py-faster-rcnn</a:t>
            </a:r>
            <a:endParaRPr lang="en-US" dirty="0" smtClean="0"/>
          </a:p>
          <a:p>
            <a:pPr lvl="1"/>
            <a:r>
              <a:rPr lang="en-US" dirty="0" smtClean="0"/>
              <a:t>Now includes code for approximate joint training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61377" y="4754509"/>
            <a:ext cx="6669246" cy="945362"/>
            <a:chOff x="24769269" y="566363"/>
            <a:chExt cx="6669246" cy="9453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9269" y="566363"/>
              <a:ext cx="948064" cy="9453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717333" y="777434"/>
              <a:ext cx="5721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4768AC"/>
                  </a:solidFill>
                </a:rPr>
                <a:t>Reproducible research – get the code!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34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slow R-CNN training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Ignoring pre-training, there are three separate training stages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[offline] </a:t>
            </a:r>
            <a:r>
              <a:rPr lang="en-US" i="1" dirty="0" smtClean="0">
                <a:solidFill>
                  <a:schemeClr val="tx1">
                    <a:alpha val="3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⃪ 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Pre-train a </a:t>
            </a:r>
            <a:r>
              <a:rPr lang="en-US" dirty="0" err="1" smtClean="0">
                <a:solidFill>
                  <a:schemeClr val="tx1">
                    <a:alpha val="30000"/>
                  </a:schemeClr>
                </a:solidFill>
              </a:rPr>
              <a:t>ConvNet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for </a:t>
            </a:r>
            <a:r>
              <a:rPr lang="en-US" dirty="0" err="1" smtClean="0">
                <a:solidFill>
                  <a:schemeClr val="tx1">
                    <a:alpha val="30000"/>
                  </a:schemeClr>
                </a:solidFill>
              </a:rPr>
              <a:t>ImageNet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dirty="0" smtClean="0"/>
              <a:t>’ ⃪ </a:t>
            </a:r>
            <a:r>
              <a:rPr lang="en-US" dirty="0" smtClean="0">
                <a:solidFill>
                  <a:schemeClr val="accent2"/>
                </a:solidFill>
              </a:rPr>
              <a:t>Fine-tune</a:t>
            </a: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dirty="0" smtClean="0"/>
              <a:t> for object detection (</a:t>
            </a:r>
            <a:r>
              <a:rPr lang="en-US" dirty="0" err="1" smtClean="0"/>
              <a:t>softmax</a:t>
            </a:r>
            <a:r>
              <a:rPr lang="en-US" dirty="0" smtClean="0"/>
              <a:t> classifier + log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 ⃪ </a:t>
            </a:r>
            <a:r>
              <a:rPr lang="en-US" dirty="0" smtClean="0"/>
              <a:t>Cache feature vectors to disk using </a:t>
            </a:r>
            <a:r>
              <a:rPr lang="en-US" i="1" dirty="0" smtClean="0"/>
              <a:t>M</a:t>
            </a:r>
            <a:r>
              <a:rPr lang="en-US" dirty="0" smtClean="0"/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post hoc linear SVMs</a:t>
            </a:r>
            <a:r>
              <a:rPr lang="en-US" dirty="0" smtClean="0"/>
              <a:t> on </a:t>
            </a:r>
            <a:r>
              <a:rPr lang="en-US" i="1" dirty="0" smtClean="0"/>
              <a:t>F</a:t>
            </a:r>
            <a:r>
              <a:rPr lang="en-US" dirty="0" smtClean="0"/>
              <a:t> (hinge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post hoc linear bounding-box </a:t>
            </a:r>
            <a:r>
              <a:rPr lang="en-US" dirty="0" err="1" smtClean="0">
                <a:solidFill>
                  <a:schemeClr val="accent2"/>
                </a:solidFill>
              </a:rPr>
              <a:t>regressors</a:t>
            </a:r>
            <a:r>
              <a:rPr lang="en-US" dirty="0" smtClean="0"/>
              <a:t> on </a:t>
            </a:r>
            <a:r>
              <a:rPr lang="en-US" i="1" dirty="0" smtClean="0"/>
              <a:t>F</a:t>
            </a:r>
            <a:r>
              <a:rPr lang="en-US" dirty="0" smtClean="0"/>
              <a:t> (squared loss)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1" y="6550223"/>
            <a:ext cx="1135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J Donahue, T Darrell, J Malik. “Rich Feature Hierarchies for Accurate Object Detection and Semantic Segmentation”. CVPR 2014.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R-CNN unified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6"/>
          <a:stretch/>
        </p:blipFill>
        <p:spPr>
          <a:xfrm>
            <a:off x="11355964" y="1690688"/>
            <a:ext cx="8940555" cy="382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843"/>
          <a:stretch/>
        </p:blipFill>
        <p:spPr>
          <a:xfrm>
            <a:off x="0" y="1690688"/>
            <a:ext cx="11156834" cy="3848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99373" y="2862573"/>
            <a:ext cx="509494" cy="6884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9130" y="2031576"/>
            <a:ext cx="4242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B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full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images input: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B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 x 3 x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H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 x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W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i="1" dirty="0" smtClean="0">
                <a:latin typeface="+mj-lt"/>
              </a:rPr>
              <a:t>e.g.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B</a:t>
            </a:r>
            <a:r>
              <a:rPr lang="en-US" sz="2400" dirty="0" smtClean="0">
                <a:latin typeface="+mj-lt"/>
              </a:rPr>
              <a:t> = 2,</a:t>
            </a:r>
            <a:r>
              <a:rPr lang="en-US" sz="2400" i="1" dirty="0" smtClean="0">
                <a:latin typeface="+mj-lt"/>
              </a:rPr>
              <a:t>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H</a:t>
            </a:r>
            <a:r>
              <a:rPr lang="en-US" sz="2400" dirty="0" smtClean="0">
                <a:latin typeface="+mj-lt"/>
              </a:rPr>
              <a:t> = 600,</a:t>
            </a:r>
            <a:r>
              <a:rPr lang="en-US" sz="2400" i="1" dirty="0" smtClean="0">
                <a:latin typeface="+mj-lt"/>
              </a:rPr>
              <a:t>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</a:rPr>
              <a:t>W</a:t>
            </a:r>
            <a:r>
              <a:rPr lang="en-US" sz="2400" dirty="0" smtClean="0">
                <a:latin typeface="+mj-lt"/>
              </a:rPr>
              <a:t> = 1000)</a:t>
            </a:r>
            <a:endParaRPr lang="en-US" sz="2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38042" y="2493241"/>
            <a:ext cx="515228" cy="14980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8206" y="2031576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Sampled class labels: 128 x 21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93210" y="4829659"/>
            <a:ext cx="290458" cy="31989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053" y="5050108"/>
            <a:ext cx="3149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Sampled box</a:t>
            </a:r>
            <a:r>
              <a:rPr lang="en-U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regression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targets: 128 x 84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843117" y="4462782"/>
            <a:ext cx="0" cy="60964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2960" y="4992704"/>
            <a:ext cx="289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Sampled </a:t>
            </a:r>
            <a:r>
              <a:rPr lang="en-US" sz="2400" dirty="0" err="1" smtClean="0">
                <a:solidFill>
                  <a:srgbClr val="C00000"/>
                </a:solidFill>
                <a:latin typeface="+mj-lt"/>
              </a:rPr>
              <a:t>RoIs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:</a:t>
            </a:r>
            <a:r>
              <a:rPr lang="en-U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128 x 5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9160497" y="2461973"/>
            <a:ext cx="247051" cy="13370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268598" y="2468643"/>
            <a:ext cx="2353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Classification loss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(log loss)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117675" y="4275588"/>
            <a:ext cx="166347" cy="1258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59046" y="3505215"/>
            <a:ext cx="4039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Bounding-box regression loss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             (“Smooth L1” / Huber)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72038" y="2916759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mbria Math" charset="0"/>
                <a:ea typeface="Cambria Math" charset="0"/>
                <a:cs typeface="Cambria Math" charset="0"/>
              </a:rPr>
              <a:t>+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332500" y="2064896"/>
            <a:ext cx="908359" cy="3324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>
            <a:off x="9869086" y="1840105"/>
            <a:ext cx="1334734" cy="3324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1110629" y="2068909"/>
            <a:ext cx="256032" cy="2936653"/>
          </a:xfrm>
          <a:custGeom>
            <a:avLst/>
            <a:gdLst>
              <a:gd name="connsiteX0" fmla="*/ 0 w 256032"/>
              <a:gd name="connsiteY0" fmla="*/ 0 h 2292096"/>
              <a:gd name="connsiteX1" fmla="*/ 0 w 256032"/>
              <a:gd name="connsiteY1" fmla="*/ 1231392 h 2292096"/>
              <a:gd name="connsiteX2" fmla="*/ 256032 w 256032"/>
              <a:gd name="connsiteY2" fmla="*/ 975360 h 2292096"/>
              <a:gd name="connsiteX3" fmla="*/ 256032 w 256032"/>
              <a:gd name="connsiteY3" fmla="*/ 2292096 h 22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2" h="2292096">
                <a:moveTo>
                  <a:pt x="0" y="0"/>
                </a:moveTo>
                <a:lnTo>
                  <a:pt x="0" y="1231392"/>
                </a:lnTo>
                <a:lnTo>
                  <a:pt x="256032" y="975360"/>
                </a:lnTo>
                <a:lnTo>
                  <a:pt x="256032" y="2292096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R-CNN </a:t>
            </a:r>
            <a:r>
              <a:rPr lang="en-US" dirty="0"/>
              <a:t>unified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6"/>
          <a:stretch/>
        </p:blipFill>
        <p:spPr>
          <a:xfrm>
            <a:off x="3251445" y="1690688"/>
            <a:ext cx="8940555" cy="382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843"/>
          <a:stretch/>
        </p:blipFill>
        <p:spPr>
          <a:xfrm>
            <a:off x="-8104519" y="1690688"/>
            <a:ext cx="11156834" cy="3848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-7105146" y="2862573"/>
            <a:ext cx="509494" cy="6884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7905389" y="2031576"/>
            <a:ext cx="4242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B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i="1" dirty="0" smtClean="0">
                <a:solidFill>
                  <a:srgbClr val="C00000"/>
                </a:solidFill>
              </a:rPr>
              <a:t>full </a:t>
            </a:r>
            <a:r>
              <a:rPr lang="en-US" sz="2400" dirty="0" smtClean="0">
                <a:solidFill>
                  <a:srgbClr val="C00000"/>
                </a:solidFill>
              </a:rPr>
              <a:t>images input: </a:t>
            </a:r>
            <a:r>
              <a:rPr lang="en-US" sz="2400" i="1" dirty="0" smtClean="0">
                <a:solidFill>
                  <a:srgbClr val="C00000"/>
                </a:solidFill>
              </a:rPr>
              <a:t>B</a:t>
            </a:r>
            <a:r>
              <a:rPr lang="en-US" sz="2400" dirty="0" smtClean="0">
                <a:solidFill>
                  <a:srgbClr val="C00000"/>
                </a:solidFill>
              </a:rPr>
              <a:t> x 3 x </a:t>
            </a:r>
            <a:r>
              <a:rPr lang="en-US" sz="2400" i="1" dirty="0" smtClean="0">
                <a:solidFill>
                  <a:srgbClr val="C00000"/>
                </a:solidFill>
              </a:rPr>
              <a:t>H</a:t>
            </a:r>
            <a:r>
              <a:rPr lang="en-US" sz="2400" dirty="0" smtClean="0">
                <a:solidFill>
                  <a:srgbClr val="C00000"/>
                </a:solidFill>
              </a:rPr>
              <a:t> x </a:t>
            </a:r>
            <a:r>
              <a:rPr lang="en-US" sz="2400" i="1" dirty="0" smtClean="0">
                <a:solidFill>
                  <a:srgbClr val="C00000"/>
                </a:solidFill>
              </a:rPr>
              <a:t>W</a:t>
            </a:r>
          </a:p>
          <a:p>
            <a:r>
              <a:rPr lang="en-US" sz="2400" dirty="0" smtClean="0"/>
              <a:t>(</a:t>
            </a:r>
            <a:r>
              <a:rPr lang="en-US" sz="2400" i="1" dirty="0" smtClean="0"/>
              <a:t>e.g.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C00000"/>
                </a:solidFill>
              </a:rPr>
              <a:t>B</a:t>
            </a:r>
            <a:r>
              <a:rPr lang="en-US" sz="2400" dirty="0" smtClean="0"/>
              <a:t> = 2,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C00000"/>
                </a:solidFill>
              </a:rPr>
              <a:t>H</a:t>
            </a:r>
            <a:r>
              <a:rPr lang="en-US" sz="2400" dirty="0" smtClean="0"/>
              <a:t> = 600,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C00000"/>
                </a:solidFill>
              </a:rPr>
              <a:t>W</a:t>
            </a:r>
            <a:r>
              <a:rPr lang="en-US" sz="2400" dirty="0" smtClean="0"/>
              <a:t> = 1000)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-1566477" y="2493241"/>
            <a:ext cx="515228" cy="14980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2966313" y="2031576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Sampled class labels: 128 x 21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-5811309" y="4829659"/>
            <a:ext cx="290458" cy="31989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7673466" y="5050108"/>
            <a:ext cx="3149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Sampled box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regression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targets: 128 x 84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8598" y="4462782"/>
            <a:ext cx="0" cy="60964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181559" y="4992704"/>
            <a:ext cx="289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Sampled </a:t>
            </a:r>
            <a:r>
              <a:rPr lang="en-US" sz="2400" dirty="0" err="1" smtClean="0">
                <a:solidFill>
                  <a:srgbClr val="C00000"/>
                </a:solidFill>
                <a:latin typeface="+mj-lt"/>
              </a:rPr>
              <a:t>RoIs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:</a:t>
            </a:r>
            <a:r>
              <a:rPr lang="en-U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128 x 5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1055978" y="2461973"/>
            <a:ext cx="247051" cy="13370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64079" y="2468643"/>
            <a:ext cx="2353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Classification loss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(log loss)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013156" y="4275588"/>
            <a:ext cx="166347" cy="1258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54527" y="3505215"/>
            <a:ext cx="3853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Bounding-box regression loss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             (“Smooth L1” / Huber)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67519" y="29167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  <a:ea typeface="Cambria Math" charset="0"/>
                <a:cs typeface="Cambria Math" charset="0"/>
              </a:rPr>
              <a:t>+</a:t>
            </a:r>
            <a:endParaRPr lang="en-US" sz="2400" dirty="0">
              <a:latin typeface="+mj-lt"/>
              <a:ea typeface="Cambria Math" charset="0"/>
              <a:cs typeface="Cambria Math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27981" y="2064896"/>
            <a:ext cx="908359" cy="3324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 rot="10800000">
            <a:off x="1764567" y="1840105"/>
            <a:ext cx="1334734" cy="3324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006110" y="2068909"/>
            <a:ext cx="256032" cy="2936653"/>
          </a:xfrm>
          <a:custGeom>
            <a:avLst/>
            <a:gdLst>
              <a:gd name="connsiteX0" fmla="*/ 0 w 256032"/>
              <a:gd name="connsiteY0" fmla="*/ 0 h 2292096"/>
              <a:gd name="connsiteX1" fmla="*/ 0 w 256032"/>
              <a:gd name="connsiteY1" fmla="*/ 1231392 h 2292096"/>
              <a:gd name="connsiteX2" fmla="*/ 256032 w 256032"/>
              <a:gd name="connsiteY2" fmla="*/ 975360 h 2292096"/>
              <a:gd name="connsiteX3" fmla="*/ 256032 w 256032"/>
              <a:gd name="connsiteY3" fmla="*/ 2292096 h 22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2" h="2292096">
                <a:moveTo>
                  <a:pt x="0" y="0"/>
                </a:moveTo>
                <a:lnTo>
                  <a:pt x="0" y="1231392"/>
                </a:lnTo>
                <a:lnTo>
                  <a:pt x="256032" y="975360"/>
                </a:lnTo>
                <a:lnTo>
                  <a:pt x="256032" y="2292096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</a:t>
            </a:r>
            <a:r>
              <a:rPr lang="en-US" dirty="0" smtClean="0"/>
              <a:t>SPP-net training </a:t>
            </a:r>
            <a:r>
              <a:rPr lang="en-US" dirty="0"/>
              <a:t>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The SPP-net training pipeline is slightly different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[offline] </a:t>
            </a:r>
            <a:r>
              <a:rPr lang="en-US" i="1" dirty="0" smtClean="0">
                <a:solidFill>
                  <a:schemeClr val="tx1">
                    <a:alpha val="3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⃪ 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Pre-train a </a:t>
            </a:r>
            <a:r>
              <a:rPr lang="en-US" dirty="0" err="1" smtClean="0">
                <a:solidFill>
                  <a:schemeClr val="tx1">
                    <a:alpha val="30000"/>
                  </a:schemeClr>
                </a:solidFill>
              </a:rPr>
              <a:t>ConvNet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for </a:t>
            </a:r>
            <a:r>
              <a:rPr lang="en-US" dirty="0" err="1" smtClean="0">
                <a:solidFill>
                  <a:schemeClr val="tx1">
                    <a:alpha val="30000"/>
                  </a:schemeClr>
                </a:solidFill>
              </a:rPr>
              <a:t>ImageNet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i="1" dirty="0" smtClean="0"/>
              <a:t>F </a:t>
            </a:r>
            <a:r>
              <a:rPr lang="en-US" dirty="0"/>
              <a:t>⃪ </a:t>
            </a:r>
            <a:r>
              <a:rPr lang="en-US" dirty="0" smtClean="0"/>
              <a:t>Cache SPP features to disk using </a:t>
            </a:r>
            <a:r>
              <a:rPr lang="en-US" i="1" dirty="0" smtClean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’ ⃪ </a:t>
            </a:r>
            <a:r>
              <a:rPr lang="en-US" i="1" dirty="0" err="1" smtClean="0"/>
              <a:t>M.conv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accent2"/>
                </a:solidFill>
              </a:rPr>
              <a:t>Fine-tune </a:t>
            </a:r>
            <a:r>
              <a:rPr lang="en-US" dirty="0">
                <a:solidFill>
                  <a:schemeClr val="accent6"/>
                </a:solidFill>
              </a:rPr>
              <a:t>3-layer network fc6-fc7-fc8 on </a:t>
            </a:r>
            <a:r>
              <a:rPr lang="en-US" i="1" dirty="0">
                <a:solidFill>
                  <a:schemeClr val="accent6"/>
                </a:solidFill>
              </a:rPr>
              <a:t>F</a:t>
            </a:r>
            <a:r>
              <a:rPr lang="en-US" dirty="0"/>
              <a:t> (log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1">
                    <a:alpha val="30000"/>
                  </a:schemeClr>
                </a:solidFill>
              </a:rPr>
              <a:t>F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’ 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⃪ Cache features on disk using </a:t>
            </a:r>
            <a:r>
              <a:rPr lang="en-US" i="1" dirty="0" smtClean="0">
                <a:solidFill>
                  <a:schemeClr val="tx1">
                    <a:alpha val="3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Train post hoc linear SVMs on </a:t>
            </a:r>
            <a:r>
              <a:rPr lang="en-US" i="1" dirty="0" smtClean="0">
                <a:solidFill>
                  <a:schemeClr val="tx1">
                    <a:alpha val="30000"/>
                  </a:schemeClr>
                </a:solidFill>
              </a:rPr>
              <a:t>F’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(hinge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Train post hoc linear bounding-box </a:t>
            </a:r>
            <a:r>
              <a:rPr lang="en-US" dirty="0" err="1" smtClean="0">
                <a:solidFill>
                  <a:schemeClr val="tx1">
                    <a:alpha val="30000"/>
                  </a:schemeClr>
                </a:solidFill>
              </a:rPr>
              <a:t>regressors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 on </a:t>
            </a:r>
            <a:r>
              <a:rPr lang="en-US" i="1" dirty="0" smtClean="0">
                <a:solidFill>
                  <a:schemeClr val="tx1">
                    <a:alpha val="3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tx1">
                    <a:alpha val="30000"/>
                  </a:schemeClr>
                </a:solidFill>
              </a:rPr>
              <a:t>’ (squared loss)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 He, Xiangyu Zhang, Shaoqing Ren, &amp; Jian Sun. “Spatial Pyramid Pooling in Deep Convolutional Networks for Visual Recognition”. ECCV 2014.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</a:t>
            </a:r>
            <a:r>
              <a:rPr lang="en-US" dirty="0" smtClean="0"/>
              <a:t>SPP-net training </a:t>
            </a:r>
            <a:r>
              <a:rPr lang="en-US" dirty="0"/>
              <a:t>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Note that only classifier layers are fine-tuned, </a:t>
            </a:r>
            <a:r>
              <a:rPr lang="en-US" dirty="0" smtClean="0">
                <a:solidFill>
                  <a:schemeClr val="accent2"/>
                </a:solidFill>
              </a:rPr>
              <a:t>the </a:t>
            </a:r>
            <a:r>
              <a:rPr lang="en-US" dirty="0" err="1" smtClean="0">
                <a:solidFill>
                  <a:schemeClr val="accent2"/>
                </a:solidFill>
              </a:rPr>
              <a:t>conv</a:t>
            </a:r>
            <a:r>
              <a:rPr lang="en-US" dirty="0" smtClean="0">
                <a:solidFill>
                  <a:schemeClr val="accent2"/>
                </a:solidFill>
              </a:rPr>
              <a:t> layers are fixed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[offline] </a:t>
            </a:r>
            <a:r>
              <a:rPr lang="en-US" i="1" dirty="0">
                <a:solidFill>
                  <a:schemeClr val="tx1">
                    <a:alpha val="30000"/>
                  </a:schemeClr>
                </a:solidFill>
              </a:rPr>
              <a:t>M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⃪ Pre-train a </a:t>
            </a:r>
            <a:r>
              <a:rPr lang="en-US" dirty="0" err="1">
                <a:solidFill>
                  <a:schemeClr val="tx1">
                    <a:alpha val="30000"/>
                  </a:schemeClr>
                </a:solidFill>
              </a:rPr>
              <a:t>ConvNet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tx1">
                    <a:alpha val="30000"/>
                  </a:schemeClr>
                </a:solidFill>
              </a:rPr>
              <a:t>ImageNet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i="1" dirty="0"/>
              <a:t>F </a:t>
            </a:r>
            <a:r>
              <a:rPr lang="en-US" dirty="0"/>
              <a:t>⃪ Cache SPP features to disk using </a:t>
            </a:r>
            <a:r>
              <a:rPr lang="en-US" i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’ ⃪ </a:t>
            </a:r>
            <a:r>
              <a:rPr lang="en-US" i="1" dirty="0" err="1" smtClean="0"/>
              <a:t>M.conv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accent2"/>
                </a:solidFill>
              </a:rPr>
              <a:t>Fine-tune </a:t>
            </a:r>
            <a:r>
              <a:rPr lang="en-US" dirty="0">
                <a:solidFill>
                  <a:schemeClr val="accent6"/>
                </a:solidFill>
              </a:rPr>
              <a:t>3-layer network fc6-fc7-fc8 on </a:t>
            </a:r>
            <a:r>
              <a:rPr lang="en-US" i="1" dirty="0">
                <a:solidFill>
                  <a:schemeClr val="accent6"/>
                </a:solidFill>
              </a:rPr>
              <a:t>F</a:t>
            </a:r>
            <a:r>
              <a:rPr lang="en-US" dirty="0"/>
              <a:t> (log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alpha val="30000"/>
                  </a:schemeClr>
                </a:solidFill>
              </a:rPr>
              <a:t>F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’ ⃪ Cache features on disk using </a:t>
            </a:r>
            <a:r>
              <a:rPr lang="en-US" i="1" dirty="0">
                <a:solidFill>
                  <a:schemeClr val="tx1">
                    <a:alpha val="30000"/>
                  </a:schemeClr>
                </a:solidFill>
              </a:rPr>
              <a:t>M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Train post hoc linear SVMs on </a:t>
            </a:r>
            <a:r>
              <a:rPr lang="en-US" i="1" dirty="0">
                <a:solidFill>
                  <a:schemeClr val="tx1">
                    <a:alpha val="30000"/>
                  </a:schemeClr>
                </a:solidFill>
              </a:rPr>
              <a:t>F’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(hinge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Train post hoc linear bounding-box </a:t>
            </a:r>
            <a:r>
              <a:rPr lang="en-US" dirty="0" err="1">
                <a:solidFill>
                  <a:schemeClr val="tx1">
                    <a:alpha val="30000"/>
                  </a:schemeClr>
                </a:solidFill>
              </a:rPr>
              <a:t>regressors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 on </a:t>
            </a:r>
            <a:r>
              <a:rPr lang="en-US" i="1" dirty="0">
                <a:solidFill>
                  <a:schemeClr val="tx1">
                    <a:alpha val="30000"/>
                  </a:schemeClr>
                </a:solidFill>
              </a:rPr>
              <a:t>F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’ (squared loss)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 He, Xiangyu Zhang, Shaoqing Ren, &amp; Jian Sun. “Spatial Pyramid Pooling in Deep Convolutional Networks for Visual Recognition”. ECCV 2014.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these training pipelines are slow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Example timing 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slow R-CNN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6"/>
                </a:solidFill>
              </a:rPr>
              <a:t>SPP-net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on VOC07 (only 5k training images!) using VGG16 and a K40 GPU</a:t>
            </a:r>
          </a:p>
          <a:p>
            <a:endParaRPr lang="en-US" dirty="0" smtClean="0"/>
          </a:p>
          <a:p>
            <a:r>
              <a:rPr lang="en-US" dirty="0" smtClean="0"/>
              <a:t>Fine-tuning (</a:t>
            </a:r>
            <a:r>
              <a:rPr lang="en-US" dirty="0" err="1" smtClean="0"/>
              <a:t>backprop</a:t>
            </a:r>
            <a:r>
              <a:rPr lang="en-US" dirty="0" smtClean="0"/>
              <a:t>, SGD): </a:t>
            </a:r>
            <a:r>
              <a:rPr lang="en-US" dirty="0" smtClean="0">
                <a:solidFill>
                  <a:schemeClr val="accent2"/>
                </a:solidFill>
              </a:rPr>
              <a:t>18 hours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16 hours</a:t>
            </a:r>
          </a:p>
          <a:p>
            <a:r>
              <a:rPr lang="en-US" dirty="0" smtClean="0"/>
              <a:t>Feature extraction: </a:t>
            </a:r>
            <a:r>
              <a:rPr lang="en-US" dirty="0" smtClean="0">
                <a:solidFill>
                  <a:schemeClr val="accent2"/>
                </a:solidFill>
              </a:rPr>
              <a:t>63 hours 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5.5 hours</a:t>
            </a:r>
            <a:endParaRPr lang="en-US" dirty="0" smtClean="0"/>
          </a:p>
          <a:p>
            <a:pPr lvl="1"/>
            <a:r>
              <a:rPr lang="en-US" dirty="0" smtClean="0"/>
              <a:t>Forward pass time (SPP-net helps here)</a:t>
            </a:r>
          </a:p>
          <a:p>
            <a:pPr lvl="1"/>
            <a:r>
              <a:rPr lang="en-US" dirty="0" smtClean="0"/>
              <a:t>Disk I/O is costly (it dominates SPP-net extraction time)</a:t>
            </a:r>
          </a:p>
          <a:p>
            <a:r>
              <a:rPr lang="en-US" dirty="0" smtClean="0"/>
              <a:t>SVM and bounding-box </a:t>
            </a:r>
            <a:r>
              <a:rPr lang="en-US" dirty="0" err="1" smtClean="0"/>
              <a:t>regressor</a:t>
            </a:r>
            <a:r>
              <a:rPr lang="en-US" dirty="0" smtClean="0"/>
              <a:t> training: </a:t>
            </a:r>
            <a:r>
              <a:rPr lang="en-US" dirty="0" smtClean="0">
                <a:solidFill>
                  <a:schemeClr val="accent2"/>
                </a:solidFill>
              </a:rPr>
              <a:t>3 hours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4 hours</a:t>
            </a:r>
            <a:endParaRPr lang="en-US" dirty="0" smtClean="0"/>
          </a:p>
          <a:p>
            <a:r>
              <a:rPr lang="en-US" dirty="0" smtClean="0"/>
              <a:t>Total: </a:t>
            </a:r>
            <a:r>
              <a:rPr lang="en-US" dirty="0" smtClean="0">
                <a:solidFill>
                  <a:schemeClr val="accent2"/>
                </a:solidFill>
              </a:rPr>
              <a:t>84 hours 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25.5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5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R-CNN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Fix most of what’s wrong with slow R-CNN and SPP-net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 the detector in a </a:t>
            </a:r>
            <a:r>
              <a:rPr lang="en-US" dirty="0" smtClean="0">
                <a:solidFill>
                  <a:schemeClr val="accent2"/>
                </a:solidFill>
              </a:rPr>
              <a:t>single stage, end-to-end</a:t>
            </a:r>
          </a:p>
          <a:p>
            <a:pPr lvl="1"/>
            <a:r>
              <a:rPr lang="en-US" dirty="0"/>
              <a:t>No caching features to </a:t>
            </a:r>
            <a:r>
              <a:rPr lang="en-US" dirty="0" smtClean="0"/>
              <a:t>disk</a:t>
            </a:r>
          </a:p>
          <a:p>
            <a:pPr lvl="1"/>
            <a:r>
              <a:rPr lang="en-US" dirty="0" smtClean="0"/>
              <a:t>No post hoc training steps</a:t>
            </a:r>
          </a:p>
          <a:p>
            <a:r>
              <a:rPr lang="en-US" dirty="0" smtClean="0"/>
              <a:t>Train </a:t>
            </a:r>
            <a:r>
              <a:rPr lang="en-US" dirty="0" smtClean="0">
                <a:solidFill>
                  <a:schemeClr val="accent2"/>
                </a:solidFill>
              </a:rPr>
              <a:t>all layers</a:t>
            </a:r>
            <a:r>
              <a:rPr lang="en-US" dirty="0" smtClean="0"/>
              <a:t> of the network</a:t>
            </a:r>
          </a:p>
          <a:p>
            <a:pPr lvl="1"/>
            <a:r>
              <a:rPr lang="en-US" dirty="0" smtClean="0"/>
              <a:t>Something that slow R-CNN can do</a:t>
            </a:r>
          </a:p>
          <a:p>
            <a:pPr lvl="1"/>
            <a:r>
              <a:rPr lang="en-US" dirty="0" smtClean="0"/>
              <a:t>But is lost in SPP-net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Conjecture: training the </a:t>
            </a:r>
            <a:r>
              <a:rPr lang="en-US" dirty="0" err="1" smtClean="0">
                <a:solidFill>
                  <a:schemeClr val="accent6"/>
                </a:solidFill>
              </a:rPr>
              <a:t>conv</a:t>
            </a:r>
            <a:r>
              <a:rPr lang="en-US" dirty="0" smtClean="0">
                <a:solidFill>
                  <a:schemeClr val="accent6"/>
                </a:solidFill>
              </a:rPr>
              <a:t> layers is important for very deep networks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/>
              <a:t>(it was not important for the smaller </a:t>
            </a:r>
            <a:r>
              <a:rPr lang="en-US" dirty="0" err="1" smtClean="0"/>
              <a:t>AlexNet</a:t>
            </a:r>
            <a:r>
              <a:rPr lang="en-US" dirty="0" smtClean="0"/>
              <a:t> and ZF)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“Fast R-CNN”. ICCV 2015.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7419</TotalTime>
  <Words>2809</Words>
  <Application>Microsoft Macintosh PowerPoint</Application>
  <PresentationFormat>Widescreen</PresentationFormat>
  <Paragraphs>546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Calibri Light</vt:lpstr>
      <vt:lpstr>Cambria Math</vt:lpstr>
      <vt:lpstr>Consolas</vt:lpstr>
      <vt:lpstr>Times New Roman</vt:lpstr>
      <vt:lpstr>Arial</vt:lpstr>
      <vt:lpstr>Office Theme</vt:lpstr>
      <vt:lpstr>Training R-CNNs of various velocities Slow, fast, and faster</vt:lpstr>
      <vt:lpstr>Section overview</vt:lpstr>
      <vt:lpstr>Review of the slow R-CNN training pipeline</vt:lpstr>
      <vt:lpstr>Review of the slow R-CNN training pipeline</vt:lpstr>
      <vt:lpstr>Review of the slow R-CNN training pipeline</vt:lpstr>
      <vt:lpstr>Review of the SPP-net training pipeline</vt:lpstr>
      <vt:lpstr>Review of the SPP-net training pipeline</vt:lpstr>
      <vt:lpstr>Why these training pipelines are slow</vt:lpstr>
      <vt:lpstr>Fast R-CNN objectives</vt:lpstr>
      <vt:lpstr>How to train Fast R-CNN end-to-end?</vt:lpstr>
      <vt:lpstr>Forward / backward</vt:lpstr>
      <vt:lpstr>Benefits of end-to-end training</vt:lpstr>
      <vt:lpstr>Obstacle #1: Differentiable RoI pooling</vt:lpstr>
      <vt:lpstr>Review: Spatial Pyramid Pooling (SPP) layer</vt:lpstr>
      <vt:lpstr>Review: Region of Interest (RoI) pooling layer</vt:lpstr>
      <vt:lpstr>Obstacle #1: Differentiable RoI pooling</vt:lpstr>
      <vt:lpstr>Obstacle #1: Differentiable RoI pooling</vt:lpstr>
      <vt:lpstr>Obstacle #1: Differentiable RoI pooling</vt:lpstr>
      <vt:lpstr>Obstacle #1: Differentiable RoI pooling</vt:lpstr>
      <vt:lpstr>Obstacle #1: Differentiable RoI pooling</vt:lpstr>
      <vt:lpstr>Obstacle #2: Making SGD steps efficient</vt:lpstr>
      <vt:lpstr>Obstacle #2: Making SGD steps efficient</vt:lpstr>
      <vt:lpstr>Obstacle #2: Making SGD steps efficient</vt:lpstr>
      <vt:lpstr>Obstacle #2: Making SGD steps efficient</vt:lpstr>
      <vt:lpstr>Obstacle #2: Making SGD steps efficient</vt:lpstr>
      <vt:lpstr>Obstacle #2: Making SGD steps efficient</vt:lpstr>
      <vt:lpstr>Obstacle #2: Making SGD steps efficient</vt:lpstr>
      <vt:lpstr>Fast R-CNN outcome</vt:lpstr>
      <vt:lpstr>Experimental findings</vt:lpstr>
      <vt:lpstr>The benefits of end-to-end training</vt:lpstr>
      <vt:lpstr>Softmax is a good SVM replacement</vt:lpstr>
      <vt:lpstr>Multi-task training is beneficial</vt:lpstr>
      <vt:lpstr>Single-scale testing a good tradeoff</vt:lpstr>
      <vt:lpstr>Direct region proposal evaluation</vt:lpstr>
      <vt:lpstr>Part 2: Faster R-CNN training</vt:lpstr>
      <vt:lpstr>What is Faster R-CNN?</vt:lpstr>
      <vt:lpstr>Training goal: Share features</vt:lpstr>
      <vt:lpstr>Training method #1: Alternating optimization</vt:lpstr>
      <vt:lpstr>Training method #1: Alternating optimization</vt:lpstr>
      <vt:lpstr>Training method #2: Approx. joint optimization</vt:lpstr>
      <vt:lpstr>One net, four losses</vt:lpstr>
      <vt:lpstr>Training method #2: Approx. joint optimization</vt:lpstr>
      <vt:lpstr>Training method #2: Approx. joint optimization</vt:lpstr>
      <vt:lpstr>Training method #2: Approx. joint optimization</vt:lpstr>
      <vt:lpstr>Training method #2: Approx. joint optimization</vt:lpstr>
      <vt:lpstr>Faster R-CNN exact joint training</vt:lpstr>
      <vt:lpstr>Experimental findings (py-faster-rcnn implementation)</vt:lpstr>
      <vt:lpstr>Code pointers</vt:lpstr>
      <vt:lpstr>Extra slides follow</vt:lpstr>
      <vt:lpstr>Fast R-CNN unified network</vt:lpstr>
      <vt:lpstr>Fast R-CNN unified network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R-CNNs of various velocities</dc:title>
  <dc:creator>Microsoft Office User</dc:creator>
  <cp:lastModifiedBy>Microsoft Office User</cp:lastModifiedBy>
  <cp:revision>151</cp:revision>
  <dcterms:created xsi:type="dcterms:W3CDTF">2015-12-02T22:15:16Z</dcterms:created>
  <dcterms:modified xsi:type="dcterms:W3CDTF">2015-12-12T00:27:05Z</dcterms:modified>
</cp:coreProperties>
</file>